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0"/>
  </p:notesMasterIdLst>
  <p:sldIdLst>
    <p:sldId id="550" r:id="rId2"/>
    <p:sldId id="641" r:id="rId3"/>
    <p:sldId id="642" r:id="rId4"/>
    <p:sldId id="646" r:id="rId5"/>
    <p:sldId id="643" r:id="rId6"/>
    <p:sldId id="644" r:id="rId7"/>
    <p:sldId id="645" r:id="rId8"/>
    <p:sldId id="635" r:id="rId9"/>
    <p:sldId id="637" r:id="rId10"/>
    <p:sldId id="638" r:id="rId11"/>
    <p:sldId id="639" r:id="rId12"/>
    <p:sldId id="640" r:id="rId13"/>
    <p:sldId id="629" r:id="rId14"/>
    <p:sldId id="630" r:id="rId15"/>
    <p:sldId id="631" r:id="rId16"/>
    <p:sldId id="632" r:id="rId17"/>
    <p:sldId id="633" r:id="rId18"/>
    <p:sldId id="634" r:id="rId19"/>
    <p:sldId id="615" r:id="rId20"/>
    <p:sldId id="616" r:id="rId21"/>
    <p:sldId id="618" r:id="rId22"/>
    <p:sldId id="626" r:id="rId23"/>
    <p:sldId id="628" r:id="rId24"/>
    <p:sldId id="627" r:id="rId25"/>
    <p:sldId id="599" r:id="rId26"/>
    <p:sldId id="600" r:id="rId27"/>
    <p:sldId id="611" r:id="rId28"/>
    <p:sldId id="601" r:id="rId29"/>
    <p:sldId id="612" r:id="rId30"/>
    <p:sldId id="613" r:id="rId31"/>
    <p:sldId id="605" r:id="rId32"/>
    <p:sldId id="610" r:id="rId33"/>
    <p:sldId id="296" r:id="rId34"/>
    <p:sldId id="606" r:id="rId35"/>
    <p:sldId id="614" r:id="rId36"/>
    <p:sldId id="607" r:id="rId37"/>
    <p:sldId id="608" r:id="rId38"/>
    <p:sldId id="609" r:id="rId39"/>
    <p:sldId id="587" r:id="rId40"/>
    <p:sldId id="588" r:id="rId41"/>
    <p:sldId id="589" r:id="rId42"/>
    <p:sldId id="595" r:id="rId43"/>
    <p:sldId id="596" r:id="rId44"/>
    <p:sldId id="277" r:id="rId45"/>
    <p:sldId id="285" r:id="rId46"/>
    <p:sldId id="287" r:id="rId47"/>
    <p:sldId id="259" r:id="rId48"/>
    <p:sldId id="305" r:id="rId49"/>
    <p:sldId id="306" r:id="rId50"/>
    <p:sldId id="302" r:id="rId51"/>
    <p:sldId id="289" r:id="rId52"/>
    <p:sldId id="290" r:id="rId53"/>
    <p:sldId id="590" r:id="rId54"/>
    <p:sldId id="591" r:id="rId55"/>
    <p:sldId id="592" r:id="rId56"/>
    <p:sldId id="597" r:id="rId57"/>
    <p:sldId id="598" r:id="rId58"/>
    <p:sldId id="594" r:id="rId59"/>
    <p:sldId id="579" r:id="rId60"/>
    <p:sldId id="580" r:id="rId61"/>
    <p:sldId id="581" r:id="rId62"/>
    <p:sldId id="582" r:id="rId63"/>
    <p:sldId id="583" r:id="rId64"/>
    <p:sldId id="584" r:id="rId65"/>
    <p:sldId id="586" r:id="rId66"/>
    <p:sldId id="585" r:id="rId67"/>
    <p:sldId id="567" r:id="rId68"/>
    <p:sldId id="570" r:id="rId69"/>
    <p:sldId id="571" r:id="rId70"/>
    <p:sldId id="566" r:id="rId71"/>
    <p:sldId id="568" r:id="rId72"/>
    <p:sldId id="569" r:id="rId73"/>
    <p:sldId id="572" r:id="rId74"/>
    <p:sldId id="573" r:id="rId75"/>
    <p:sldId id="574" r:id="rId76"/>
    <p:sldId id="575" r:id="rId77"/>
    <p:sldId id="577" r:id="rId78"/>
    <p:sldId id="578" r:id="rId79"/>
    <p:sldId id="576" r:id="rId80"/>
    <p:sldId id="551" r:id="rId81"/>
    <p:sldId id="552" r:id="rId82"/>
    <p:sldId id="563" r:id="rId83"/>
    <p:sldId id="565" r:id="rId84"/>
    <p:sldId id="564" r:id="rId85"/>
    <p:sldId id="560" r:id="rId86"/>
    <p:sldId id="558" r:id="rId87"/>
    <p:sldId id="562" r:id="rId88"/>
    <p:sldId id="561"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840"/>
    <p:restoredTop sz="91344"/>
  </p:normalViewPr>
  <p:slideViewPr>
    <p:cSldViewPr snapToGrid="0" snapToObjects="1">
      <p:cViewPr varScale="1">
        <p:scale>
          <a:sx n="141" d="100"/>
          <a:sy n="141" d="100"/>
        </p:scale>
        <p:origin x="75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9AF6D6-1DB0-1244-9B25-5A6D343B9057}" type="datetimeFigureOut">
              <a:rPr lang="en-US" smtClean="0"/>
              <a:t>10/12/21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869292-6ADB-0549-B350-F2240BA4F2CD}" type="slidenum">
              <a:rPr lang="en-US" smtClean="0"/>
              <a:t>‹#›</a:t>
            </a:fld>
            <a:endParaRPr lang="en-US"/>
          </a:p>
        </p:txBody>
      </p:sp>
    </p:spTree>
    <p:extLst>
      <p:ext uri="{BB962C8B-B14F-4D97-AF65-F5344CB8AC3E}">
        <p14:creationId xmlns:p14="http://schemas.microsoft.com/office/powerpoint/2010/main" val="2562836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5</a:t>
            </a:fld>
            <a:endParaRPr lang="en-US"/>
          </a:p>
        </p:txBody>
      </p:sp>
    </p:spTree>
    <p:extLst>
      <p:ext uri="{BB962C8B-B14F-4D97-AF65-F5344CB8AC3E}">
        <p14:creationId xmlns:p14="http://schemas.microsoft.com/office/powerpoint/2010/main" val="4620309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It is clear that the complexity of the chart can affect how easily , and accurately the user can extract information from the chart, at a glance.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We could imagine simplifying or zooming in or smoothing a line chart if it’s too complex, but we need to know that it IS too complex first.    But what does complex even mean?  Visual complexity can be subjective, and we can’t </a:t>
            </a:r>
            <a:r>
              <a:rPr lang="en-US" baseline="0" dirty="0" err="1"/>
              <a:t>directy</a:t>
            </a:r>
            <a:r>
              <a:rPr lang="en-US" baseline="0" dirty="0"/>
              <a:t> ask users to quantify it for us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This paper proposes ONE possible visualization complexity score, that takes a line chart as input and outputs a score that measures its perceptual complexity.  For instance, a lower score for the simple horizontal line, and a higher number of a bunch of squiggles.</a:t>
            </a:r>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44</a:t>
            </a:fld>
            <a:endParaRPr lang="en-US"/>
          </a:p>
        </p:txBody>
      </p:sp>
    </p:spTree>
    <p:extLst>
      <p:ext uri="{BB962C8B-B14F-4D97-AF65-F5344CB8AC3E}">
        <p14:creationId xmlns:p14="http://schemas.microsoft.com/office/powerpoint/2010/main" val="12699037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experiment, we start with several simple,</a:t>
            </a:r>
            <a:r>
              <a:rPr lang="en-US" baseline="0" dirty="0"/>
              <a:t> representative signals and measure their PAE.  We see the line has very very low PAE, and it increases with the complexity of the signal.</a:t>
            </a:r>
          </a:p>
          <a:p>
            <a:endParaRPr lang="en-US" baseline="0" dirty="0"/>
          </a:p>
          <a:p>
            <a:r>
              <a:rPr lang="en-US" baseline="0" dirty="0"/>
              <a:t>We then add random synthetic noise to the signals, and see that the entropy correspondingly increases.</a:t>
            </a:r>
          </a:p>
          <a:p>
            <a:endParaRPr lang="en-US" baseline="0" dirty="0"/>
          </a:p>
          <a:p>
            <a:r>
              <a:rPr lang="en-US" baseline="0" dirty="0"/>
              <a:t>In fact, if we plot the amount of noise on the x axis, and the PAE on the Y axis, we see that there is a very strong correlation</a:t>
            </a:r>
          </a:p>
          <a:p>
            <a:endParaRPr lang="en-US" baseline="0" dirty="0"/>
          </a:p>
          <a:p>
            <a:r>
              <a:rPr lang="en-US" baseline="0" dirty="0"/>
              <a:t>Using this methodology, we find that PAE is correlated with synthetic noise.  Now synthetic noise doesn’t necessarily correspond with perceived complexity</a:t>
            </a:r>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45</a:t>
            </a:fld>
            <a:endParaRPr lang="en-US"/>
          </a:p>
        </p:txBody>
      </p:sp>
    </p:spTree>
    <p:extLst>
      <p:ext uri="{BB962C8B-B14F-4D97-AF65-F5344CB8AC3E}">
        <p14:creationId xmlns:p14="http://schemas.microsoft.com/office/powerpoint/2010/main" val="1913946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glance over as the visualization changes, can you identify if something changed?</a:t>
            </a:r>
          </a:p>
          <a:p>
            <a:r>
              <a:rPr lang="en-US" dirty="0"/>
              <a:t>Mask</a:t>
            </a:r>
            <a:r>
              <a:rPr lang="en-US" baseline="0" dirty="0"/>
              <a:t> to “clear the perceptual cache” to make sure its due to cognitive rather than low level perceptual pattern matching (after effects)</a:t>
            </a:r>
          </a:p>
          <a:p>
            <a:r>
              <a:rPr lang="en-US" baseline="0" dirty="0"/>
              <a:t>~3-4 seconds pick time in practice</a:t>
            </a:r>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46</a:t>
            </a:fld>
            <a:endParaRPr lang="en-US"/>
          </a:p>
        </p:txBody>
      </p:sp>
    </p:spTree>
    <p:extLst>
      <p:ext uri="{BB962C8B-B14F-4D97-AF65-F5344CB8AC3E}">
        <p14:creationId xmlns:p14="http://schemas.microsoft.com/office/powerpoint/2010/main" val="830074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52 users,</a:t>
            </a:r>
            <a:r>
              <a:rPr lang="en-US" baseline="0" dirty="0"/>
              <a:t> randomized order.</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48</a:t>
            </a:fld>
            <a:endParaRPr lang="en-US"/>
          </a:p>
        </p:txBody>
      </p:sp>
    </p:spTree>
    <p:extLst>
      <p:ext uri="{BB962C8B-B14F-4D97-AF65-F5344CB8AC3E}">
        <p14:creationId xmlns:p14="http://schemas.microsoft.com/office/powerpoint/2010/main" val="4359722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49</a:t>
            </a:fld>
            <a:endParaRPr lang="en-US"/>
          </a:p>
        </p:txBody>
      </p:sp>
    </p:spTree>
    <p:extLst>
      <p:ext uri="{BB962C8B-B14F-4D97-AF65-F5344CB8AC3E}">
        <p14:creationId xmlns:p14="http://schemas.microsoft.com/office/powerpoint/2010/main" val="21422084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reminiscent of JND,</a:t>
            </a:r>
            <a:r>
              <a:rPr lang="en-US" baseline="0" dirty="0"/>
              <a:t> but is not a formal staircase study</a:t>
            </a:r>
          </a:p>
          <a:p>
            <a:endParaRPr lang="en-US" baseline="0" dirty="0"/>
          </a:p>
          <a:p>
            <a:r>
              <a:rPr lang="en-US" baseline="0" dirty="0"/>
              <a:t>We also evaluated the effects of glance time and the results are reported in the paper.</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(H3.1) </a:t>
            </a:r>
            <a:r>
              <a:rPr lang="en-US" sz="1200" kern="1200" dirty="0">
                <a:solidFill>
                  <a:schemeClr val="tx1"/>
                </a:solidFill>
                <a:effectLst/>
                <a:latin typeface="+mn-lt"/>
                <a:ea typeface="+mn-ea"/>
                <a:cs typeface="+mn-cs"/>
              </a:rPr>
              <a:t>Entropy of the initial chart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2.42, </a:t>
            </a:r>
            <a:r>
              <a:rPr lang="en-US" sz="1200" i="1" kern="1200" dirty="0">
                <a:solidFill>
                  <a:schemeClr val="tx1"/>
                </a:solidFill>
                <a:effectLst/>
                <a:latin typeface="+mn-lt"/>
                <a:ea typeface="+mn-ea"/>
                <a:cs typeface="+mn-cs"/>
              </a:rPr>
              <a:t>p </a:t>
            </a:r>
            <a:r>
              <a:rPr lang="en-US" sz="1200" kern="1200" dirty="0">
                <a:solidFill>
                  <a:schemeClr val="tx1"/>
                </a:solidFill>
                <a:effectLst/>
                <a:latin typeface="+mn-lt"/>
                <a:ea typeface="+mn-ea"/>
                <a:cs typeface="+mn-cs"/>
              </a:rPr>
              <a:t>&lt; 0.05);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(H3.2) </a:t>
            </a:r>
            <a:r>
              <a:rPr lang="en-US" sz="1200" kern="1200" dirty="0">
                <a:solidFill>
                  <a:schemeClr val="tx1"/>
                </a:solidFill>
                <a:effectLst/>
                <a:latin typeface="+mn-lt"/>
                <a:ea typeface="+mn-ea"/>
                <a:cs typeface="+mn-cs"/>
              </a:rPr>
              <a:t>Magnitude of PAE difference between the two charts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−5.08, </a:t>
            </a:r>
            <a:r>
              <a:rPr lang="en-US" sz="1200" i="1" kern="1200" dirty="0">
                <a:solidFill>
                  <a:schemeClr val="tx1"/>
                </a:solidFill>
                <a:effectLst/>
                <a:latin typeface="+mn-lt"/>
                <a:ea typeface="+mn-ea"/>
                <a:cs typeface="+mn-cs"/>
              </a:rPr>
              <a:t>p </a:t>
            </a:r>
            <a:r>
              <a:rPr lang="en-US" sz="1200" kern="1200" dirty="0">
                <a:solidFill>
                  <a:schemeClr val="tx1"/>
                </a:solidFill>
                <a:effectLst/>
                <a:latin typeface="+mn-lt"/>
                <a:ea typeface="+mn-ea"/>
                <a:cs typeface="+mn-cs"/>
              </a:rPr>
              <a:t>&lt; 0.001);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(H3.3) </a:t>
            </a:r>
            <a:r>
              <a:rPr lang="en-US" sz="1200" kern="1200" dirty="0">
                <a:solidFill>
                  <a:schemeClr val="tx1"/>
                </a:solidFill>
                <a:effectLst/>
                <a:latin typeface="+mn-lt"/>
                <a:ea typeface="+mn-ea"/>
                <a:cs typeface="+mn-cs"/>
              </a:rPr>
              <a:t>Sign of the PAE </a:t>
            </a:r>
            <a:r>
              <a:rPr lang="en-US" sz="1200" kern="1200" dirty="0" err="1">
                <a:solidFill>
                  <a:schemeClr val="tx1"/>
                </a:solidFill>
                <a:effectLst/>
                <a:latin typeface="+mn-lt"/>
                <a:ea typeface="+mn-ea"/>
                <a:cs typeface="+mn-cs"/>
              </a:rPr>
              <a:t>dif</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ference</a:t>
            </a:r>
            <a:r>
              <a:rPr lang="en-US" sz="1200" kern="1200" dirty="0">
                <a:solidFill>
                  <a:schemeClr val="tx1"/>
                </a:solidFill>
                <a:effectLst/>
                <a:latin typeface="+mn-lt"/>
                <a:ea typeface="+mn-ea"/>
                <a:cs typeface="+mn-cs"/>
              </a:rPr>
              <a:t> between the two charts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−8.06, </a:t>
            </a:r>
            <a:r>
              <a:rPr lang="en-US" sz="1200" i="1" kern="1200" dirty="0">
                <a:solidFill>
                  <a:schemeClr val="tx1"/>
                </a:solidFill>
                <a:effectLst/>
                <a:latin typeface="+mn-lt"/>
                <a:ea typeface="+mn-ea"/>
                <a:cs typeface="+mn-cs"/>
              </a:rPr>
              <a:t>p </a:t>
            </a:r>
            <a:r>
              <a:rPr lang="en-US" sz="1200" kern="1200" dirty="0">
                <a:solidFill>
                  <a:schemeClr val="tx1"/>
                </a:solidFill>
                <a:effectLst/>
                <a:latin typeface="+mn-lt"/>
                <a:ea typeface="+mn-ea"/>
                <a:cs typeface="+mn-cs"/>
              </a:rPr>
              <a:t>&lt; 0.001); and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(H3.4) </a:t>
            </a:r>
            <a:r>
              <a:rPr lang="en-US" sz="1200" kern="1200" dirty="0">
                <a:solidFill>
                  <a:schemeClr val="tx1"/>
                </a:solidFill>
                <a:effectLst/>
                <a:latin typeface="+mn-lt"/>
                <a:ea typeface="+mn-ea"/>
                <a:cs typeface="+mn-cs"/>
              </a:rPr>
              <a:t>Baseline function (χ2(3) = 9.32, </a:t>
            </a:r>
            <a:r>
              <a:rPr lang="en-US" sz="1200" i="1" kern="1200" dirty="0">
                <a:solidFill>
                  <a:schemeClr val="tx1"/>
                </a:solidFill>
                <a:effectLst/>
                <a:latin typeface="+mn-lt"/>
                <a:ea typeface="+mn-ea"/>
                <a:cs typeface="+mn-cs"/>
              </a:rPr>
              <a:t>p </a:t>
            </a:r>
            <a:r>
              <a:rPr lang="en-US" sz="1200" kern="1200" dirty="0">
                <a:solidFill>
                  <a:schemeClr val="tx1"/>
                </a:solidFill>
                <a:effectLst/>
                <a:latin typeface="+mn-lt"/>
                <a:ea typeface="+mn-ea"/>
                <a:cs typeface="+mn-cs"/>
              </a:rPr>
              <a:t>&lt; 0.05).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were 52 participants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baseline="0" dirty="0"/>
          </a:p>
        </p:txBody>
      </p:sp>
      <p:sp>
        <p:nvSpPr>
          <p:cNvPr id="4" name="Slide Number Placeholder 3"/>
          <p:cNvSpPr>
            <a:spLocks noGrp="1"/>
          </p:cNvSpPr>
          <p:nvPr>
            <p:ph type="sldNum" sz="quarter" idx="10"/>
          </p:nvPr>
        </p:nvSpPr>
        <p:spPr/>
        <p:txBody>
          <a:bodyPr/>
          <a:lstStyle/>
          <a:p>
            <a:fld id="{64CE4244-FB18-F448-9ACF-F0DFEEF279B5}" type="slidenum">
              <a:rPr lang="en-US" smtClean="0"/>
              <a:t>50</a:t>
            </a:fld>
            <a:endParaRPr lang="en-US"/>
          </a:p>
        </p:txBody>
      </p:sp>
    </p:spTree>
    <p:extLst>
      <p:ext uri="{BB962C8B-B14F-4D97-AF65-F5344CB8AC3E}">
        <p14:creationId xmlns:p14="http://schemas.microsoft.com/office/powerpoint/2010/main" val="2064766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500ms glance time (2-4 fixations)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47 total participants, </a:t>
            </a:r>
            <a:endParaRPr lang="en-US" dirty="0"/>
          </a:p>
          <a:p>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51</a:t>
            </a:fld>
            <a:endParaRPr lang="en-US"/>
          </a:p>
        </p:txBody>
      </p:sp>
    </p:spTree>
    <p:extLst>
      <p:ext uri="{BB962C8B-B14F-4D97-AF65-F5344CB8AC3E}">
        <p14:creationId xmlns:p14="http://schemas.microsoft.com/office/powerpoint/2010/main" val="15884552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significant results,</a:t>
            </a:r>
            <a:r>
              <a:rPr lang="en-US" sz="1200" kern="1200" baseline="0" dirty="0">
                <a:solidFill>
                  <a:schemeClr val="tx1"/>
                </a:solidFill>
                <a:effectLst/>
                <a:latin typeface="+mn-lt"/>
                <a:ea typeface="+mn-ea"/>
                <a:cs typeface="+mn-cs"/>
              </a:rPr>
              <a:t> with clearly high effect size </a:t>
            </a:r>
            <a:r>
              <a:rPr lang="mr-IN" sz="1200" kern="1200" dirty="0">
                <a:solidFill>
                  <a:schemeClr val="tx1"/>
                </a:solidFill>
                <a:effectLst/>
                <a:latin typeface="+mn-lt"/>
                <a:ea typeface="+mn-ea"/>
                <a:cs typeface="+mn-cs"/>
              </a:rPr>
              <a:t>(</a:t>
            </a:r>
            <a:r>
              <a:rPr lang="mr-IN" sz="1200" i="1" kern="1200" dirty="0" err="1">
                <a:solidFill>
                  <a:schemeClr val="tx1"/>
                </a:solidFill>
                <a:effectLst/>
                <a:latin typeface="+mn-lt"/>
                <a:ea typeface="+mn-ea"/>
                <a:cs typeface="+mn-cs"/>
              </a:rPr>
              <a:t>Z</a:t>
            </a:r>
            <a:r>
              <a:rPr lang="mr-IN" sz="1200" i="1" kern="1200" dirty="0">
                <a:solidFill>
                  <a:schemeClr val="tx1"/>
                </a:solidFill>
                <a:effectLst/>
                <a:latin typeface="+mn-lt"/>
                <a:ea typeface="+mn-ea"/>
                <a:cs typeface="+mn-cs"/>
              </a:rPr>
              <a:t> </a:t>
            </a:r>
            <a:r>
              <a:rPr lang="mr-IN" sz="1200" kern="1200" dirty="0">
                <a:solidFill>
                  <a:schemeClr val="tx1"/>
                </a:solidFill>
                <a:effectLst/>
                <a:latin typeface="+mn-lt"/>
                <a:ea typeface="+mn-ea"/>
                <a:cs typeface="+mn-cs"/>
              </a:rPr>
              <a:t>= 25.75, </a:t>
            </a:r>
            <a:r>
              <a:rPr lang="mr-IN" sz="1200" i="1" kern="1200" dirty="0" err="1">
                <a:solidFill>
                  <a:schemeClr val="tx1"/>
                </a:solidFill>
                <a:effectLst/>
                <a:latin typeface="+mn-lt"/>
                <a:ea typeface="+mn-ea"/>
                <a:cs typeface="+mn-cs"/>
              </a:rPr>
              <a:t>p</a:t>
            </a:r>
            <a:r>
              <a:rPr lang="mr-IN" sz="1200" i="1" kern="1200" dirty="0">
                <a:solidFill>
                  <a:schemeClr val="tx1"/>
                </a:solidFill>
                <a:effectLst/>
                <a:latin typeface="+mn-lt"/>
                <a:ea typeface="+mn-ea"/>
                <a:cs typeface="+mn-cs"/>
              </a:rPr>
              <a:t> </a:t>
            </a:r>
            <a:r>
              <a:rPr lang="mr-IN" sz="1200" kern="1200" dirty="0">
                <a:solidFill>
                  <a:schemeClr val="tx1"/>
                </a:solidFill>
                <a:effectLst/>
                <a:latin typeface="+mn-lt"/>
                <a:ea typeface="+mn-ea"/>
                <a:cs typeface="+mn-cs"/>
              </a:rPr>
              <a:t>&lt; 0.001) </a:t>
            </a: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r>
              <a:rPr lang="en-US" sz="1200" kern="1200" dirty="0">
                <a:solidFill>
                  <a:schemeClr val="tx1"/>
                </a:solidFill>
                <a:effectLst/>
                <a:latin typeface="+mn-lt"/>
                <a:ea typeface="+mn-ea"/>
                <a:cs typeface="+mn-cs"/>
              </a:rPr>
              <a:t>For each base function, we showed users 5 versions at each of four PAE levels (0.2, 0.4, 0.8, 1.2), resulting in a 4 × 4 × 5 = 80 factorial design. </a:t>
            </a:r>
            <a:endParaRPr lang="en-US" dirty="0"/>
          </a:p>
          <a:p>
            <a:r>
              <a:rPr lang="en-US" sz="1200" kern="1200" dirty="0">
                <a:solidFill>
                  <a:schemeClr val="tx1"/>
                </a:solidFill>
                <a:effectLst/>
                <a:latin typeface="+mn-lt"/>
                <a:ea typeface="+mn-ea"/>
                <a:cs typeface="+mn-cs"/>
              </a:rPr>
              <a:t>There were 47 total participants,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mr-IN" dirty="0"/>
          </a:p>
          <a:p>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52</a:t>
            </a:fld>
            <a:endParaRPr lang="en-US"/>
          </a:p>
        </p:txBody>
      </p:sp>
    </p:spTree>
    <p:extLst>
      <p:ext uri="{BB962C8B-B14F-4D97-AF65-F5344CB8AC3E}">
        <p14:creationId xmlns:p14="http://schemas.microsoft.com/office/powerpoint/2010/main" val="413878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53</a:t>
            </a:fld>
            <a:endParaRPr lang="en-US"/>
          </a:p>
        </p:txBody>
      </p:sp>
    </p:spTree>
    <p:extLst>
      <p:ext uri="{BB962C8B-B14F-4D97-AF65-F5344CB8AC3E}">
        <p14:creationId xmlns:p14="http://schemas.microsoft.com/office/powerpoint/2010/main" val="6778977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62</a:t>
            </a:fld>
            <a:endParaRPr lang="en-US"/>
          </a:p>
        </p:txBody>
      </p:sp>
    </p:spTree>
    <p:extLst>
      <p:ext uri="{BB962C8B-B14F-4D97-AF65-F5344CB8AC3E}">
        <p14:creationId xmlns:p14="http://schemas.microsoft.com/office/powerpoint/2010/main" val="207374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7</a:t>
            </a:fld>
            <a:endParaRPr lang="en-US"/>
          </a:p>
        </p:txBody>
      </p:sp>
    </p:spTree>
    <p:extLst>
      <p:ext uri="{BB962C8B-B14F-4D97-AF65-F5344CB8AC3E}">
        <p14:creationId xmlns:p14="http://schemas.microsoft.com/office/powerpoint/2010/main" val="7501746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70</a:t>
            </a:fld>
            <a:endParaRPr lang="en-US"/>
          </a:p>
        </p:txBody>
      </p:sp>
    </p:spTree>
    <p:extLst>
      <p:ext uri="{BB962C8B-B14F-4D97-AF65-F5344CB8AC3E}">
        <p14:creationId xmlns:p14="http://schemas.microsoft.com/office/powerpoint/2010/main" val="2338053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869292-6ADB-0549-B350-F2240BA4F2CD}" type="slidenum">
              <a:rPr lang="en-US" smtClean="0"/>
              <a:t>81</a:t>
            </a:fld>
            <a:endParaRPr lang="en-US"/>
          </a:p>
        </p:txBody>
      </p:sp>
    </p:spTree>
    <p:extLst>
      <p:ext uri="{BB962C8B-B14F-4D97-AF65-F5344CB8AC3E}">
        <p14:creationId xmlns:p14="http://schemas.microsoft.com/office/powerpoint/2010/main" val="4140689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10</a:t>
            </a:fld>
            <a:endParaRPr lang="en-US"/>
          </a:p>
        </p:txBody>
      </p:sp>
    </p:spTree>
    <p:extLst>
      <p:ext uri="{BB962C8B-B14F-4D97-AF65-F5344CB8AC3E}">
        <p14:creationId xmlns:p14="http://schemas.microsoft.com/office/powerpoint/2010/main" val="1783194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12</a:t>
            </a:fld>
            <a:endParaRPr lang="en-US"/>
          </a:p>
        </p:txBody>
      </p:sp>
    </p:spTree>
    <p:extLst>
      <p:ext uri="{BB962C8B-B14F-4D97-AF65-F5344CB8AC3E}">
        <p14:creationId xmlns:p14="http://schemas.microsoft.com/office/powerpoint/2010/main" val="110382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16</a:t>
            </a:fld>
            <a:endParaRPr lang="en-US"/>
          </a:p>
        </p:txBody>
      </p:sp>
    </p:spTree>
    <p:extLst>
      <p:ext uri="{BB962C8B-B14F-4D97-AF65-F5344CB8AC3E}">
        <p14:creationId xmlns:p14="http://schemas.microsoft.com/office/powerpoint/2010/main" val="3131324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18</a:t>
            </a:fld>
            <a:endParaRPr lang="en-US"/>
          </a:p>
        </p:txBody>
      </p:sp>
    </p:spTree>
    <p:extLst>
      <p:ext uri="{BB962C8B-B14F-4D97-AF65-F5344CB8AC3E}">
        <p14:creationId xmlns:p14="http://schemas.microsoft.com/office/powerpoint/2010/main" val="770153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22</a:t>
            </a:fld>
            <a:endParaRPr lang="en-US"/>
          </a:p>
        </p:txBody>
      </p:sp>
    </p:spTree>
    <p:extLst>
      <p:ext uri="{BB962C8B-B14F-4D97-AF65-F5344CB8AC3E}">
        <p14:creationId xmlns:p14="http://schemas.microsoft.com/office/powerpoint/2010/main" val="509357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24</a:t>
            </a:fld>
            <a:endParaRPr lang="en-US"/>
          </a:p>
        </p:txBody>
      </p:sp>
    </p:spTree>
    <p:extLst>
      <p:ext uri="{BB962C8B-B14F-4D97-AF65-F5344CB8AC3E}">
        <p14:creationId xmlns:p14="http://schemas.microsoft.com/office/powerpoint/2010/main" val="2703196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36</a:t>
            </a:fld>
            <a:endParaRPr lang="en-US"/>
          </a:p>
        </p:txBody>
      </p:sp>
    </p:spTree>
    <p:extLst>
      <p:ext uri="{BB962C8B-B14F-4D97-AF65-F5344CB8AC3E}">
        <p14:creationId xmlns:p14="http://schemas.microsoft.com/office/powerpoint/2010/main" val="378425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29908-18BC-EC4D-A664-1E884C22F1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3FF9BBD-6E61-5D42-BA3A-D38B93B534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75B3F0-CABA-C941-A2E6-8DF86D207D9E}"/>
              </a:ext>
            </a:extLst>
          </p:cNvPr>
          <p:cNvSpPr>
            <a:spLocks noGrp="1"/>
          </p:cNvSpPr>
          <p:nvPr>
            <p:ph type="dt" sz="half" idx="10"/>
          </p:nvPr>
        </p:nvSpPr>
        <p:spPr/>
        <p:txBody>
          <a:bodyPr/>
          <a:lstStyle/>
          <a:p>
            <a:fld id="{80CA5B40-14D0-3241-AA75-14C869BD6E31}" type="datetimeFigureOut">
              <a:rPr lang="en-US" smtClean="0"/>
              <a:t>10/12/21</a:t>
            </a:fld>
            <a:endParaRPr lang="en-US"/>
          </a:p>
        </p:txBody>
      </p:sp>
      <p:sp>
        <p:nvSpPr>
          <p:cNvPr id="5" name="Footer Placeholder 4">
            <a:extLst>
              <a:ext uri="{FF2B5EF4-FFF2-40B4-BE49-F238E27FC236}">
                <a16:creationId xmlns:a16="http://schemas.microsoft.com/office/drawing/2014/main" id="{2ED92217-078E-ED47-866D-5E16B6DF57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834E80-F639-E24F-98F3-FC09C63CD5D8}"/>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562018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0CCEB-55B9-2E49-89EB-10D4FA5D1D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4F084D-7AC8-2A48-B958-F31514B801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25B056-5E1E-C84D-A88E-F10EC46B632F}"/>
              </a:ext>
            </a:extLst>
          </p:cNvPr>
          <p:cNvSpPr>
            <a:spLocks noGrp="1"/>
          </p:cNvSpPr>
          <p:nvPr>
            <p:ph type="dt" sz="half" idx="10"/>
          </p:nvPr>
        </p:nvSpPr>
        <p:spPr/>
        <p:txBody>
          <a:bodyPr/>
          <a:lstStyle/>
          <a:p>
            <a:fld id="{80CA5B40-14D0-3241-AA75-14C869BD6E31}" type="datetimeFigureOut">
              <a:rPr lang="en-US" smtClean="0"/>
              <a:t>10/12/21</a:t>
            </a:fld>
            <a:endParaRPr lang="en-US"/>
          </a:p>
        </p:txBody>
      </p:sp>
      <p:sp>
        <p:nvSpPr>
          <p:cNvPr id="5" name="Footer Placeholder 4">
            <a:extLst>
              <a:ext uri="{FF2B5EF4-FFF2-40B4-BE49-F238E27FC236}">
                <a16:creationId xmlns:a16="http://schemas.microsoft.com/office/drawing/2014/main" id="{A2B6EA7C-F71D-2F47-B222-1B4D894958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1ED5B7-1596-1F4A-964F-0898FDD8E654}"/>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2231292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FDA76F-0E5A-4249-B176-E1994E1367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9FD9E5-8360-374D-986D-404B71F6D5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E897E7-AD62-6440-AD9F-5D7E408A1C87}"/>
              </a:ext>
            </a:extLst>
          </p:cNvPr>
          <p:cNvSpPr>
            <a:spLocks noGrp="1"/>
          </p:cNvSpPr>
          <p:nvPr>
            <p:ph type="dt" sz="half" idx="10"/>
          </p:nvPr>
        </p:nvSpPr>
        <p:spPr/>
        <p:txBody>
          <a:bodyPr/>
          <a:lstStyle/>
          <a:p>
            <a:fld id="{80CA5B40-14D0-3241-AA75-14C869BD6E31}" type="datetimeFigureOut">
              <a:rPr lang="en-US" smtClean="0"/>
              <a:t>10/12/21</a:t>
            </a:fld>
            <a:endParaRPr lang="en-US"/>
          </a:p>
        </p:txBody>
      </p:sp>
      <p:sp>
        <p:nvSpPr>
          <p:cNvPr id="5" name="Footer Placeholder 4">
            <a:extLst>
              <a:ext uri="{FF2B5EF4-FFF2-40B4-BE49-F238E27FC236}">
                <a16:creationId xmlns:a16="http://schemas.microsoft.com/office/drawing/2014/main" id="{64985183-4F65-DC47-9527-BDF569523E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374BF7-9D17-C441-A12D-4E51CE9BCDCE}"/>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3826598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8E9CB-C423-8345-B6A3-279502302D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732098-CE54-144C-9F13-16791B61D8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B14DC7-43FC-3E4C-8DF8-7D946CFBEB81}"/>
              </a:ext>
            </a:extLst>
          </p:cNvPr>
          <p:cNvSpPr>
            <a:spLocks noGrp="1"/>
          </p:cNvSpPr>
          <p:nvPr>
            <p:ph type="dt" sz="half" idx="10"/>
          </p:nvPr>
        </p:nvSpPr>
        <p:spPr/>
        <p:txBody>
          <a:bodyPr/>
          <a:lstStyle/>
          <a:p>
            <a:fld id="{80CA5B40-14D0-3241-AA75-14C869BD6E31}" type="datetimeFigureOut">
              <a:rPr lang="en-US" smtClean="0"/>
              <a:t>10/12/21</a:t>
            </a:fld>
            <a:endParaRPr lang="en-US"/>
          </a:p>
        </p:txBody>
      </p:sp>
      <p:sp>
        <p:nvSpPr>
          <p:cNvPr id="5" name="Footer Placeholder 4">
            <a:extLst>
              <a:ext uri="{FF2B5EF4-FFF2-40B4-BE49-F238E27FC236}">
                <a16:creationId xmlns:a16="http://schemas.microsoft.com/office/drawing/2014/main" id="{56CDCD5B-8D9E-1041-96CA-8219B63866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8A2E3C-B716-6044-B226-1888B44B39B6}"/>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4048012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9B5AF-6366-CA4F-91BD-7E5B594CD6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BB5060-8361-2446-8A27-EA747854B7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CCCA17-11B6-214C-BC55-4F9848F76F78}"/>
              </a:ext>
            </a:extLst>
          </p:cNvPr>
          <p:cNvSpPr>
            <a:spLocks noGrp="1"/>
          </p:cNvSpPr>
          <p:nvPr>
            <p:ph type="dt" sz="half" idx="10"/>
          </p:nvPr>
        </p:nvSpPr>
        <p:spPr/>
        <p:txBody>
          <a:bodyPr/>
          <a:lstStyle/>
          <a:p>
            <a:fld id="{80CA5B40-14D0-3241-AA75-14C869BD6E31}" type="datetimeFigureOut">
              <a:rPr lang="en-US" smtClean="0"/>
              <a:t>10/12/21</a:t>
            </a:fld>
            <a:endParaRPr lang="en-US"/>
          </a:p>
        </p:txBody>
      </p:sp>
      <p:sp>
        <p:nvSpPr>
          <p:cNvPr id="5" name="Footer Placeholder 4">
            <a:extLst>
              <a:ext uri="{FF2B5EF4-FFF2-40B4-BE49-F238E27FC236}">
                <a16:creationId xmlns:a16="http://schemas.microsoft.com/office/drawing/2014/main" id="{F61E22FC-A757-764F-9BB1-98B1399BC0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B5B59E-6119-D44B-B9D2-52CB2E495B1A}"/>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3198815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3F2D1-E32C-7646-8FE5-2E9E40E240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0272EF-EE2D-0242-AACD-E1F9AE9AC9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3BC7BA-55B0-1E4A-96EE-EF0C0E68E9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E38F50-40A0-D945-8DCA-2C71F7CBDFA2}"/>
              </a:ext>
            </a:extLst>
          </p:cNvPr>
          <p:cNvSpPr>
            <a:spLocks noGrp="1"/>
          </p:cNvSpPr>
          <p:nvPr>
            <p:ph type="dt" sz="half" idx="10"/>
          </p:nvPr>
        </p:nvSpPr>
        <p:spPr/>
        <p:txBody>
          <a:bodyPr/>
          <a:lstStyle/>
          <a:p>
            <a:fld id="{80CA5B40-14D0-3241-AA75-14C869BD6E31}" type="datetimeFigureOut">
              <a:rPr lang="en-US" smtClean="0"/>
              <a:t>10/12/21</a:t>
            </a:fld>
            <a:endParaRPr lang="en-US"/>
          </a:p>
        </p:txBody>
      </p:sp>
      <p:sp>
        <p:nvSpPr>
          <p:cNvPr id="6" name="Footer Placeholder 5">
            <a:extLst>
              <a:ext uri="{FF2B5EF4-FFF2-40B4-BE49-F238E27FC236}">
                <a16:creationId xmlns:a16="http://schemas.microsoft.com/office/drawing/2014/main" id="{FD9F43CA-E152-BD4E-B0C4-32954845C5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CB7114-A324-A045-83E3-79705FE9D4F2}"/>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3858439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830BD-FA9B-2E43-9122-D5EE6F04EB9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BF73D3-3DBF-C745-8FEA-543AEA9893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999410-3988-0F45-BD59-9912D7B40F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7A9DF4-4E67-E345-8768-788FE1AD9F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C8E562-310E-F541-B923-1E50C630FC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FBCBE8-9B26-1948-8D9D-77A104A3D794}"/>
              </a:ext>
            </a:extLst>
          </p:cNvPr>
          <p:cNvSpPr>
            <a:spLocks noGrp="1"/>
          </p:cNvSpPr>
          <p:nvPr>
            <p:ph type="dt" sz="half" idx="10"/>
          </p:nvPr>
        </p:nvSpPr>
        <p:spPr/>
        <p:txBody>
          <a:bodyPr/>
          <a:lstStyle/>
          <a:p>
            <a:fld id="{80CA5B40-14D0-3241-AA75-14C869BD6E31}" type="datetimeFigureOut">
              <a:rPr lang="en-US" smtClean="0"/>
              <a:t>10/12/21</a:t>
            </a:fld>
            <a:endParaRPr lang="en-US"/>
          </a:p>
        </p:txBody>
      </p:sp>
      <p:sp>
        <p:nvSpPr>
          <p:cNvPr id="8" name="Footer Placeholder 7">
            <a:extLst>
              <a:ext uri="{FF2B5EF4-FFF2-40B4-BE49-F238E27FC236}">
                <a16:creationId xmlns:a16="http://schemas.microsoft.com/office/drawing/2014/main" id="{FF3A77AA-815D-054E-B4F0-0A29945683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FEC6E7D-791C-884A-9DD2-F275A38FBF4A}"/>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1441051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B8E9A-095A-E548-9B90-56AFE66526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96FAA96-C84E-D240-B67F-FCE34F8B90DB}"/>
              </a:ext>
            </a:extLst>
          </p:cNvPr>
          <p:cNvSpPr>
            <a:spLocks noGrp="1"/>
          </p:cNvSpPr>
          <p:nvPr>
            <p:ph type="dt" sz="half" idx="10"/>
          </p:nvPr>
        </p:nvSpPr>
        <p:spPr/>
        <p:txBody>
          <a:bodyPr/>
          <a:lstStyle/>
          <a:p>
            <a:fld id="{80CA5B40-14D0-3241-AA75-14C869BD6E31}" type="datetimeFigureOut">
              <a:rPr lang="en-US" smtClean="0"/>
              <a:t>10/12/21</a:t>
            </a:fld>
            <a:endParaRPr lang="en-US"/>
          </a:p>
        </p:txBody>
      </p:sp>
      <p:sp>
        <p:nvSpPr>
          <p:cNvPr id="4" name="Footer Placeholder 3">
            <a:extLst>
              <a:ext uri="{FF2B5EF4-FFF2-40B4-BE49-F238E27FC236}">
                <a16:creationId xmlns:a16="http://schemas.microsoft.com/office/drawing/2014/main" id="{A6B9BE89-45F5-4D45-B65F-AA4CAB1869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3AB3B9-39C8-E749-909D-0F6946A34001}"/>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841615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709492-C05A-D842-9539-1774D6939496}"/>
              </a:ext>
            </a:extLst>
          </p:cNvPr>
          <p:cNvSpPr>
            <a:spLocks noGrp="1"/>
          </p:cNvSpPr>
          <p:nvPr>
            <p:ph type="dt" sz="half" idx="10"/>
          </p:nvPr>
        </p:nvSpPr>
        <p:spPr/>
        <p:txBody>
          <a:bodyPr/>
          <a:lstStyle/>
          <a:p>
            <a:fld id="{80CA5B40-14D0-3241-AA75-14C869BD6E31}" type="datetimeFigureOut">
              <a:rPr lang="en-US" smtClean="0"/>
              <a:t>10/12/21</a:t>
            </a:fld>
            <a:endParaRPr lang="en-US"/>
          </a:p>
        </p:txBody>
      </p:sp>
      <p:sp>
        <p:nvSpPr>
          <p:cNvPr id="3" name="Footer Placeholder 2">
            <a:extLst>
              <a:ext uri="{FF2B5EF4-FFF2-40B4-BE49-F238E27FC236}">
                <a16:creationId xmlns:a16="http://schemas.microsoft.com/office/drawing/2014/main" id="{C19763A8-3FBF-7347-9D8A-BE5D846B81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9669A3-FADA-654B-94D8-97466D25238B}"/>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1207126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7FBE4-21B5-A245-B028-21696B09CE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ACFC81-D4D9-DB4C-9371-4B21A11601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FB65B70-BDBC-C74C-BD04-B5184A7F0D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A80474-7502-9342-83A4-062FAB3E01CD}"/>
              </a:ext>
            </a:extLst>
          </p:cNvPr>
          <p:cNvSpPr>
            <a:spLocks noGrp="1"/>
          </p:cNvSpPr>
          <p:nvPr>
            <p:ph type="dt" sz="half" idx="10"/>
          </p:nvPr>
        </p:nvSpPr>
        <p:spPr/>
        <p:txBody>
          <a:bodyPr/>
          <a:lstStyle/>
          <a:p>
            <a:fld id="{80CA5B40-14D0-3241-AA75-14C869BD6E31}" type="datetimeFigureOut">
              <a:rPr lang="en-US" smtClean="0"/>
              <a:t>10/12/21</a:t>
            </a:fld>
            <a:endParaRPr lang="en-US"/>
          </a:p>
        </p:txBody>
      </p:sp>
      <p:sp>
        <p:nvSpPr>
          <p:cNvPr id="6" name="Footer Placeholder 5">
            <a:extLst>
              <a:ext uri="{FF2B5EF4-FFF2-40B4-BE49-F238E27FC236}">
                <a16:creationId xmlns:a16="http://schemas.microsoft.com/office/drawing/2014/main" id="{8EDB71CD-4381-144E-8156-646902D4E1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5AE36A-8C96-F545-9D32-C81AED4335F4}"/>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1645651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472-E44A-574C-B10E-F80E00107A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B46F453-AB0E-DD46-92D6-C76C0BDCDB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644557-3BDC-DE4F-B39B-17F1BDF251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FAF9BB-BD75-6A40-8BED-E46C44E2EB29}"/>
              </a:ext>
            </a:extLst>
          </p:cNvPr>
          <p:cNvSpPr>
            <a:spLocks noGrp="1"/>
          </p:cNvSpPr>
          <p:nvPr>
            <p:ph type="dt" sz="half" idx="10"/>
          </p:nvPr>
        </p:nvSpPr>
        <p:spPr/>
        <p:txBody>
          <a:bodyPr/>
          <a:lstStyle/>
          <a:p>
            <a:fld id="{80CA5B40-14D0-3241-AA75-14C869BD6E31}" type="datetimeFigureOut">
              <a:rPr lang="en-US" smtClean="0"/>
              <a:t>10/12/21</a:t>
            </a:fld>
            <a:endParaRPr lang="en-US"/>
          </a:p>
        </p:txBody>
      </p:sp>
      <p:sp>
        <p:nvSpPr>
          <p:cNvPr id="6" name="Footer Placeholder 5">
            <a:extLst>
              <a:ext uri="{FF2B5EF4-FFF2-40B4-BE49-F238E27FC236}">
                <a16:creationId xmlns:a16="http://schemas.microsoft.com/office/drawing/2014/main" id="{40B0937A-BFB3-9B4E-BFA1-82C3F83017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F98472-F330-A946-85E5-CBBC99A6B1AE}"/>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1368139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878272-D45E-8940-A858-A296E3827D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7EA1BA-AC8D-A647-B20D-A7D86AB6E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39A83E-D6B3-7648-9CD4-E2529E56DC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venir Next" panose="020B0503020202020204" pitchFamily="34" charset="0"/>
              </a:defRPr>
            </a:lvl1pPr>
          </a:lstStyle>
          <a:p>
            <a:fld id="{80CA5B40-14D0-3241-AA75-14C869BD6E31}" type="datetimeFigureOut">
              <a:rPr lang="en-US" smtClean="0"/>
              <a:pPr/>
              <a:t>10/12/21</a:t>
            </a:fld>
            <a:endParaRPr lang="en-US"/>
          </a:p>
        </p:txBody>
      </p:sp>
      <p:sp>
        <p:nvSpPr>
          <p:cNvPr id="5" name="Footer Placeholder 4">
            <a:extLst>
              <a:ext uri="{FF2B5EF4-FFF2-40B4-BE49-F238E27FC236}">
                <a16:creationId xmlns:a16="http://schemas.microsoft.com/office/drawing/2014/main" id="{3C8928C7-1CA3-AE42-B751-6DEB4BC80F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venir Next" panose="020B0503020202020204" pitchFamily="34" charset="0"/>
              </a:defRPr>
            </a:lvl1pPr>
          </a:lstStyle>
          <a:p>
            <a:endParaRPr lang="en-US"/>
          </a:p>
        </p:txBody>
      </p:sp>
      <p:sp>
        <p:nvSpPr>
          <p:cNvPr id="6" name="Slide Number Placeholder 5">
            <a:extLst>
              <a:ext uri="{FF2B5EF4-FFF2-40B4-BE49-F238E27FC236}">
                <a16:creationId xmlns:a16="http://schemas.microsoft.com/office/drawing/2014/main" id="{B37B84AF-CB00-B44F-BE50-1E15CADED2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venir Next" panose="020B0503020202020204" pitchFamily="34" charset="0"/>
              </a:defRPr>
            </a:lvl1pPr>
          </a:lstStyle>
          <a:p>
            <a:fld id="{750C9F15-D0DD-BA46-8413-FC9F5A6E3DA4}" type="slidenum">
              <a:rPr lang="en-US" smtClean="0"/>
              <a:pPr/>
              <a:t>‹#›</a:t>
            </a:fld>
            <a:endParaRPr lang="en-US"/>
          </a:p>
        </p:txBody>
      </p:sp>
    </p:spTree>
    <p:extLst>
      <p:ext uri="{BB962C8B-B14F-4D97-AF65-F5344CB8AC3E}">
        <p14:creationId xmlns:p14="http://schemas.microsoft.com/office/powerpoint/2010/main" val="16412993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venir Next" panose="020B0503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Next"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Next"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Next"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Next"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Next"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4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9.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4.tiff"/><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4.tiff"/><Relationship Id="rId4" Type="http://schemas.openxmlformats.org/officeDocument/2006/relationships/image" Target="../media/image21.png"/></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B4C56-EF6E-B747-ACBF-3210412EF7E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12A1C8E-C950-DD43-88B5-D62A85BEBE6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483751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Identify an application or interaction that is hard to support under a relational model but easy to support under a non-relational model (specify what model).  </a:t>
            </a:r>
          </a:p>
        </p:txBody>
      </p:sp>
    </p:spTree>
    <p:extLst>
      <p:ext uri="{BB962C8B-B14F-4D97-AF65-F5344CB8AC3E}">
        <p14:creationId xmlns:p14="http://schemas.microsoft.com/office/powerpoint/2010/main" val="60084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4" name="Picture 3">
            <a:extLst>
              <a:ext uri="{FF2B5EF4-FFF2-40B4-BE49-F238E27FC236}">
                <a16:creationId xmlns:a16="http://schemas.microsoft.com/office/drawing/2014/main" id="{701CEB62-CCD6-3045-BA7C-171D0FB8BDEB}"/>
              </a:ext>
            </a:extLst>
          </p:cNvPr>
          <p:cNvPicPr>
            <a:picLocks noChangeAspect="1"/>
          </p:cNvPicPr>
          <p:nvPr/>
        </p:nvPicPr>
        <p:blipFill>
          <a:blip r:embed="rId2"/>
          <a:stretch>
            <a:fillRect/>
          </a:stretch>
        </p:blipFill>
        <p:spPr>
          <a:xfrm>
            <a:off x="5679540" y="1598188"/>
            <a:ext cx="6512460" cy="3661624"/>
          </a:xfrm>
          <a:prstGeom prst="rect">
            <a:avLst/>
          </a:prstGeom>
        </p:spPr>
      </p:pic>
    </p:spTree>
    <p:extLst>
      <p:ext uri="{BB962C8B-B14F-4D97-AF65-F5344CB8AC3E}">
        <p14:creationId xmlns:p14="http://schemas.microsoft.com/office/powerpoint/2010/main" val="2752143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Identify an application or interaction that is hard to support under a relational model but easy to support under a non-relational model (specify what model).  </a:t>
            </a:r>
          </a:p>
        </p:txBody>
      </p:sp>
    </p:spTree>
    <p:extLst>
      <p:ext uri="{BB962C8B-B14F-4D97-AF65-F5344CB8AC3E}">
        <p14:creationId xmlns:p14="http://schemas.microsoft.com/office/powerpoint/2010/main" val="2719010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8</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Review/Breather</a:t>
            </a:r>
          </a:p>
        </p:txBody>
      </p:sp>
    </p:spTree>
    <p:extLst>
      <p:ext uri="{BB962C8B-B14F-4D97-AF65-F5344CB8AC3E}">
        <p14:creationId xmlns:p14="http://schemas.microsoft.com/office/powerpoint/2010/main" val="1207985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3071097"/>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3706698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Proposals due Friday</a:t>
            </a:r>
          </a:p>
          <a:p>
            <a:pPr marL="0" indent="0">
              <a:buNone/>
            </a:pPr>
            <a:r>
              <a:rPr lang="en-US" dirty="0"/>
              <a:t>Sign up for Check-ins for next week (during OH and Thurs)</a:t>
            </a:r>
          </a:p>
        </p:txBody>
      </p:sp>
      <p:pic>
        <p:nvPicPr>
          <p:cNvPr id="5" name="Picture 4">
            <a:extLst>
              <a:ext uri="{FF2B5EF4-FFF2-40B4-BE49-F238E27FC236}">
                <a16:creationId xmlns:a16="http://schemas.microsoft.com/office/drawing/2014/main" id="{D6C7B42E-3D87-8D46-B948-1655195A4682}"/>
              </a:ext>
            </a:extLst>
          </p:cNvPr>
          <p:cNvPicPr>
            <a:picLocks noChangeAspect="1"/>
          </p:cNvPicPr>
          <p:nvPr/>
        </p:nvPicPr>
        <p:blipFill>
          <a:blip r:embed="rId2"/>
          <a:stretch>
            <a:fillRect/>
          </a:stretch>
        </p:blipFill>
        <p:spPr>
          <a:xfrm>
            <a:off x="0" y="2949352"/>
            <a:ext cx="12192000" cy="3543523"/>
          </a:xfrm>
          <a:prstGeom prst="rect">
            <a:avLst/>
          </a:prstGeom>
        </p:spPr>
      </p:pic>
      <p:sp>
        <p:nvSpPr>
          <p:cNvPr id="6" name="Right Arrow 5">
            <a:extLst>
              <a:ext uri="{FF2B5EF4-FFF2-40B4-BE49-F238E27FC236}">
                <a16:creationId xmlns:a16="http://schemas.microsoft.com/office/drawing/2014/main" id="{786D374D-82A7-3548-9E6D-5171F2B5D3A4}"/>
              </a:ext>
            </a:extLst>
          </p:cNvPr>
          <p:cNvSpPr/>
          <p:nvPr/>
        </p:nvSpPr>
        <p:spPr>
          <a:xfrm rot="1033717">
            <a:off x="9056152" y="4658172"/>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7363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Discuss a potential language for a domain we haven’t read about.</a:t>
            </a:r>
          </a:p>
          <a:p>
            <a:pPr marL="0" indent="0">
              <a:buNone/>
            </a:pPr>
            <a:r>
              <a:rPr lang="en-US" dirty="0"/>
              <a:t>Consider the concepts covered in class so far</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036614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7" name="Picture 6">
            <a:extLst>
              <a:ext uri="{FF2B5EF4-FFF2-40B4-BE49-F238E27FC236}">
                <a16:creationId xmlns:a16="http://schemas.microsoft.com/office/drawing/2014/main" id="{24B7679C-2D15-B142-8994-AE19FD4D3EFF}"/>
              </a:ext>
            </a:extLst>
          </p:cNvPr>
          <p:cNvPicPr>
            <a:picLocks noChangeAspect="1"/>
          </p:cNvPicPr>
          <p:nvPr/>
        </p:nvPicPr>
        <p:blipFill>
          <a:blip r:embed="rId2"/>
          <a:stretch>
            <a:fillRect/>
          </a:stretch>
        </p:blipFill>
        <p:spPr>
          <a:xfrm>
            <a:off x="5887194" y="889000"/>
            <a:ext cx="6096000" cy="5080000"/>
          </a:xfrm>
          <a:prstGeom prst="rect">
            <a:avLst/>
          </a:prstGeom>
        </p:spPr>
      </p:pic>
    </p:spTree>
    <p:extLst>
      <p:ext uri="{BB962C8B-B14F-4D97-AF65-F5344CB8AC3E}">
        <p14:creationId xmlns:p14="http://schemas.microsoft.com/office/powerpoint/2010/main" val="14909383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Discuss a potential language for a domain we haven’t read about.</a:t>
            </a:r>
          </a:p>
          <a:p>
            <a:pPr marL="0" indent="0">
              <a:buNone/>
            </a:pPr>
            <a:r>
              <a:rPr lang="en-US" dirty="0"/>
              <a:t>Consider the concepts covered in class so far</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0695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7</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Recs</a:t>
            </a:r>
          </a:p>
        </p:txBody>
      </p:sp>
    </p:spTree>
    <p:extLst>
      <p:ext uri="{BB962C8B-B14F-4D97-AF65-F5344CB8AC3E}">
        <p14:creationId xmlns:p14="http://schemas.microsoft.com/office/powerpoint/2010/main" val="1675561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10</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Data Perspective on Data Interfaces</a:t>
            </a:r>
          </a:p>
        </p:txBody>
      </p:sp>
    </p:spTree>
    <p:extLst>
      <p:ext uri="{BB962C8B-B14F-4D97-AF65-F5344CB8AC3E}">
        <p14:creationId xmlns:p14="http://schemas.microsoft.com/office/powerpoint/2010/main" val="1512904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4103175"/>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r>
              <a:rPr lang="en-US" dirty="0">
                <a:cs typeface="Arial" panose="020B0604020202020204" pitchFamily="34" charset="0"/>
              </a:rPr>
              <a:t>Is it winter already???</a:t>
            </a:r>
          </a:p>
          <a:p>
            <a:pPr marL="0" indent="0" algn="ctr">
              <a:buNone/>
            </a:pPr>
            <a:r>
              <a:rPr lang="en-US" dirty="0">
                <a:latin typeface="Avenir Next" panose="020B0503020202020204" pitchFamily="34" charset="0"/>
                <a:cs typeface="Arial" panose="020B0604020202020204" pitchFamily="34" charset="0"/>
              </a:rPr>
              <a:t>Discuss</a:t>
            </a: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25276384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Proposals due Friday</a:t>
            </a:r>
          </a:p>
          <a:p>
            <a:pPr marL="0" indent="0">
              <a:buNone/>
            </a:pPr>
            <a:r>
              <a:rPr lang="en-US" dirty="0"/>
              <a:t>No reviews Wednesday</a:t>
            </a:r>
          </a:p>
        </p:txBody>
      </p:sp>
      <p:pic>
        <p:nvPicPr>
          <p:cNvPr id="5" name="Picture 4">
            <a:extLst>
              <a:ext uri="{FF2B5EF4-FFF2-40B4-BE49-F238E27FC236}">
                <a16:creationId xmlns:a16="http://schemas.microsoft.com/office/drawing/2014/main" id="{D6C7B42E-3D87-8D46-B948-1655195A4682}"/>
              </a:ext>
            </a:extLst>
          </p:cNvPr>
          <p:cNvPicPr>
            <a:picLocks noChangeAspect="1"/>
          </p:cNvPicPr>
          <p:nvPr/>
        </p:nvPicPr>
        <p:blipFill>
          <a:blip r:embed="rId2"/>
          <a:stretch>
            <a:fillRect/>
          </a:stretch>
        </p:blipFill>
        <p:spPr>
          <a:xfrm>
            <a:off x="0" y="2949352"/>
            <a:ext cx="12192000" cy="3543523"/>
          </a:xfrm>
          <a:prstGeom prst="rect">
            <a:avLst/>
          </a:prstGeom>
        </p:spPr>
      </p:pic>
      <p:sp>
        <p:nvSpPr>
          <p:cNvPr id="6" name="Right Arrow 5">
            <a:extLst>
              <a:ext uri="{FF2B5EF4-FFF2-40B4-BE49-F238E27FC236}">
                <a16:creationId xmlns:a16="http://schemas.microsoft.com/office/drawing/2014/main" id="{786D374D-82A7-3548-9E6D-5171F2B5D3A4}"/>
              </a:ext>
            </a:extLst>
          </p:cNvPr>
          <p:cNvSpPr/>
          <p:nvPr/>
        </p:nvSpPr>
        <p:spPr>
          <a:xfrm rot="1033717">
            <a:off x="9056152" y="4658172"/>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97440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In human data interfaces, what </a:t>
            </a:r>
            <a:r>
              <a:rPr lang="en-US" i="1" dirty="0"/>
              <a:t>should</a:t>
            </a:r>
            <a:r>
              <a:rPr lang="en-US" dirty="0"/>
              <a:t> be the role of recommendations?   What tasks?  </a:t>
            </a:r>
          </a:p>
          <a:p>
            <a:pPr marL="0" indent="0">
              <a:buNone/>
            </a:pPr>
            <a:endParaRPr lang="en-US" dirty="0"/>
          </a:p>
          <a:p>
            <a:pPr marL="0" indent="0">
              <a:buNone/>
            </a:pPr>
            <a:r>
              <a:rPr lang="en-US" dirty="0"/>
              <a:t>Construct a scenario.  Discuss the gaps </a:t>
            </a:r>
            <a:r>
              <a:rPr lang="en-US" dirty="0" err="1"/>
              <a:t>wrt</a:t>
            </a:r>
            <a:r>
              <a:rPr lang="en-US" dirty="0"/>
              <a:t> the readings.</a:t>
            </a:r>
          </a:p>
        </p:txBody>
      </p:sp>
    </p:spTree>
    <p:extLst>
      <p:ext uri="{BB962C8B-B14F-4D97-AF65-F5344CB8AC3E}">
        <p14:creationId xmlns:p14="http://schemas.microsoft.com/office/powerpoint/2010/main" val="30684262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5" name="Picture 4">
            <a:extLst>
              <a:ext uri="{FF2B5EF4-FFF2-40B4-BE49-F238E27FC236}">
                <a16:creationId xmlns:a16="http://schemas.microsoft.com/office/drawing/2014/main" id="{75307ABC-A8E3-7146-81F0-FBCBD5972E04}"/>
              </a:ext>
            </a:extLst>
          </p:cNvPr>
          <p:cNvPicPr>
            <a:picLocks noChangeAspect="1"/>
          </p:cNvPicPr>
          <p:nvPr/>
        </p:nvPicPr>
        <p:blipFill>
          <a:blip r:embed="rId2"/>
          <a:stretch>
            <a:fillRect/>
          </a:stretch>
        </p:blipFill>
        <p:spPr>
          <a:xfrm>
            <a:off x="5410956" y="1559522"/>
            <a:ext cx="6688214" cy="3718647"/>
          </a:xfrm>
          <a:prstGeom prst="rect">
            <a:avLst/>
          </a:prstGeom>
        </p:spPr>
      </p:pic>
    </p:spTree>
    <p:extLst>
      <p:ext uri="{BB962C8B-B14F-4D97-AF65-F5344CB8AC3E}">
        <p14:creationId xmlns:p14="http://schemas.microsoft.com/office/powerpoint/2010/main" val="25561468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In human data interfaces, what </a:t>
            </a:r>
            <a:r>
              <a:rPr lang="en-US" i="1" dirty="0"/>
              <a:t>should</a:t>
            </a:r>
            <a:r>
              <a:rPr lang="en-US" dirty="0"/>
              <a:t> be the role of recommendations?   What tasks?  </a:t>
            </a:r>
          </a:p>
          <a:p>
            <a:pPr marL="0" indent="0">
              <a:buNone/>
            </a:pPr>
            <a:endParaRPr lang="en-US" dirty="0"/>
          </a:p>
          <a:p>
            <a:pPr marL="0" indent="0">
              <a:buNone/>
            </a:pPr>
            <a:r>
              <a:rPr lang="en-US" dirty="0"/>
              <a:t>Construct a scenario.  Discuss the gaps </a:t>
            </a:r>
            <a:r>
              <a:rPr lang="en-US" dirty="0" err="1"/>
              <a:t>wrt</a:t>
            </a:r>
            <a:r>
              <a:rPr lang="en-US" dirty="0"/>
              <a:t> the readings.</a:t>
            </a:r>
          </a:p>
        </p:txBody>
      </p:sp>
    </p:spTree>
    <p:extLst>
      <p:ext uri="{BB962C8B-B14F-4D97-AF65-F5344CB8AC3E}">
        <p14:creationId xmlns:p14="http://schemas.microsoft.com/office/powerpoint/2010/main" val="31082122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6</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a:t>Cognition</a:t>
            </a:r>
            <a:endParaRPr lang="en-US" dirty="0"/>
          </a:p>
        </p:txBody>
      </p:sp>
    </p:spTree>
    <p:extLst>
      <p:ext uri="{BB962C8B-B14F-4D97-AF65-F5344CB8AC3E}">
        <p14:creationId xmlns:p14="http://schemas.microsoft.com/office/powerpoint/2010/main" val="716003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4103175"/>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r>
              <a:rPr lang="en-US" dirty="0">
                <a:cs typeface="Arial" panose="020B0604020202020204" pitchFamily="34" charset="0"/>
              </a:rPr>
              <a:t>What is your favorite </a:t>
            </a:r>
          </a:p>
          <a:p>
            <a:pPr marL="0" indent="0" algn="ctr">
              <a:buNone/>
            </a:pPr>
            <a:r>
              <a:rPr lang="en-US" dirty="0">
                <a:cs typeface="Arial" panose="020B0604020202020204" pitchFamily="34" charset="0"/>
              </a:rPr>
              <a:t>sandwich (broadly construed)</a:t>
            </a: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10503089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ACD2F-F49C-304E-93FE-A19D55DC7D50}"/>
              </a:ext>
            </a:extLst>
          </p:cNvPr>
          <p:cNvSpPr>
            <a:spLocks noGrp="1"/>
          </p:cNvSpPr>
          <p:nvPr>
            <p:ph type="title"/>
          </p:nvPr>
        </p:nvSpPr>
        <p:spPr/>
        <p:txBody>
          <a:bodyPr/>
          <a:lstStyle/>
          <a:p>
            <a:r>
              <a:rPr lang="en-US" dirty="0"/>
              <a:t>CS Distinguished Lecture</a:t>
            </a:r>
          </a:p>
        </p:txBody>
      </p:sp>
      <p:sp>
        <p:nvSpPr>
          <p:cNvPr id="3" name="Content Placeholder 2">
            <a:extLst>
              <a:ext uri="{FF2B5EF4-FFF2-40B4-BE49-F238E27FC236}">
                <a16:creationId xmlns:a16="http://schemas.microsoft.com/office/drawing/2014/main" id="{160E8A15-57FA-4048-ABF5-47D6D8DF42E5}"/>
              </a:ext>
            </a:extLst>
          </p:cNvPr>
          <p:cNvSpPr>
            <a:spLocks noGrp="1"/>
          </p:cNvSpPr>
          <p:nvPr>
            <p:ph idx="1"/>
          </p:nvPr>
        </p:nvSpPr>
        <p:spPr/>
        <p:txBody>
          <a:bodyPr/>
          <a:lstStyle/>
          <a:p>
            <a:pPr marL="0" indent="0">
              <a:buNone/>
            </a:pPr>
            <a:r>
              <a:rPr lang="en-US" dirty="0"/>
              <a:t>Mon 10/4 11:30AM</a:t>
            </a:r>
          </a:p>
        </p:txBody>
      </p:sp>
      <p:pic>
        <p:nvPicPr>
          <p:cNvPr id="4" name="Picture 3">
            <a:extLst>
              <a:ext uri="{FF2B5EF4-FFF2-40B4-BE49-F238E27FC236}">
                <a16:creationId xmlns:a16="http://schemas.microsoft.com/office/drawing/2014/main" id="{5FDF3BE2-F84E-D44A-B5E9-F25C0CF62D2C}"/>
              </a:ext>
            </a:extLst>
          </p:cNvPr>
          <p:cNvPicPr>
            <a:picLocks noChangeAspect="1"/>
          </p:cNvPicPr>
          <p:nvPr/>
        </p:nvPicPr>
        <p:blipFill>
          <a:blip r:embed="rId2"/>
          <a:stretch>
            <a:fillRect/>
          </a:stretch>
        </p:blipFill>
        <p:spPr>
          <a:xfrm>
            <a:off x="1448554" y="2395763"/>
            <a:ext cx="9512174" cy="4187862"/>
          </a:xfrm>
          <a:prstGeom prst="rect">
            <a:avLst/>
          </a:prstGeom>
        </p:spPr>
      </p:pic>
    </p:spTree>
    <p:extLst>
      <p:ext uri="{BB962C8B-B14F-4D97-AF65-F5344CB8AC3E}">
        <p14:creationId xmlns:p14="http://schemas.microsoft.com/office/powerpoint/2010/main" val="3338961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C35B81-A783-1546-A70E-A7FA830FC618}"/>
              </a:ext>
            </a:extLst>
          </p:cNvPr>
          <p:cNvPicPr>
            <a:picLocks noChangeAspect="1"/>
          </p:cNvPicPr>
          <p:nvPr/>
        </p:nvPicPr>
        <p:blipFill>
          <a:blip r:embed="rId2"/>
          <a:stretch>
            <a:fillRect/>
          </a:stretch>
        </p:blipFill>
        <p:spPr>
          <a:xfrm>
            <a:off x="4651634" y="3051018"/>
            <a:ext cx="7540366" cy="3806982"/>
          </a:xfrm>
          <a:prstGeom prst="rect">
            <a:avLst/>
          </a:prstGeom>
        </p:spPr>
      </p:pic>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A2 due Friday, Proposals next Friday</a:t>
            </a:r>
          </a:p>
          <a:p>
            <a:pPr marL="0" indent="0">
              <a:buNone/>
            </a:pPr>
            <a:r>
              <a:rPr lang="en-US" dirty="0"/>
              <a:t>2</a:t>
            </a:r>
            <a:r>
              <a:rPr lang="en-US" baseline="30000" dirty="0"/>
              <a:t>nd</a:t>
            </a:r>
            <a:r>
              <a:rPr lang="en-US" dirty="0"/>
              <a:t> guest speaker: Leo from </a:t>
            </a:r>
            <a:r>
              <a:rPr lang="en-US" dirty="0" err="1"/>
              <a:t>Graphistry</a:t>
            </a:r>
            <a:endParaRPr lang="en-US" dirty="0"/>
          </a:p>
        </p:txBody>
      </p:sp>
      <p:sp>
        <p:nvSpPr>
          <p:cNvPr id="5" name="Right Arrow 4">
            <a:extLst>
              <a:ext uri="{FF2B5EF4-FFF2-40B4-BE49-F238E27FC236}">
                <a16:creationId xmlns:a16="http://schemas.microsoft.com/office/drawing/2014/main" id="{D14B625C-E4A0-D147-BE5C-A49BCB867330}"/>
              </a:ext>
            </a:extLst>
          </p:cNvPr>
          <p:cNvSpPr/>
          <p:nvPr/>
        </p:nvSpPr>
        <p:spPr>
          <a:xfrm rot="1410227">
            <a:off x="9157246" y="4229011"/>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71E9667-CC9A-CB41-A9F9-C08EEE1B9CBF}"/>
              </a:ext>
            </a:extLst>
          </p:cNvPr>
          <p:cNvSpPr/>
          <p:nvPr/>
        </p:nvSpPr>
        <p:spPr>
          <a:xfrm rot="1033717">
            <a:off x="9916232" y="6052406"/>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01754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EDD30-4298-014E-AB54-E9BBD92DC4EB}"/>
              </a:ext>
            </a:extLst>
          </p:cNvPr>
          <p:cNvSpPr>
            <a:spLocks noGrp="1"/>
          </p:cNvSpPr>
          <p:nvPr>
            <p:ph type="title"/>
          </p:nvPr>
        </p:nvSpPr>
        <p:spPr/>
        <p:txBody>
          <a:bodyPr/>
          <a:lstStyle/>
          <a:p>
            <a:r>
              <a:rPr lang="en-US" dirty="0" err="1"/>
              <a:t>Eirik</a:t>
            </a:r>
            <a:r>
              <a:rPr lang="en-US" dirty="0"/>
              <a:t> Bakke: Spreadsheets</a:t>
            </a:r>
          </a:p>
        </p:txBody>
      </p:sp>
      <p:pic>
        <p:nvPicPr>
          <p:cNvPr id="4" name="Content Placeholder 3">
            <a:extLst>
              <a:ext uri="{FF2B5EF4-FFF2-40B4-BE49-F238E27FC236}">
                <a16:creationId xmlns:a16="http://schemas.microsoft.com/office/drawing/2014/main" id="{149DA4AA-457D-3D49-9D0D-CD564C069E7B}"/>
              </a:ext>
            </a:extLst>
          </p:cNvPr>
          <p:cNvPicPr>
            <a:picLocks noGrp="1" noChangeAspect="1"/>
          </p:cNvPicPr>
          <p:nvPr>
            <p:ph idx="1"/>
          </p:nvPr>
        </p:nvPicPr>
        <p:blipFill>
          <a:blip r:embed="rId2"/>
          <a:stretch>
            <a:fillRect/>
          </a:stretch>
        </p:blipFill>
        <p:spPr>
          <a:xfrm>
            <a:off x="773065" y="2754368"/>
            <a:ext cx="3149600" cy="2095500"/>
          </a:xfrm>
        </p:spPr>
      </p:pic>
      <p:pic>
        <p:nvPicPr>
          <p:cNvPr id="1026" name="Picture 2">
            <a:extLst>
              <a:ext uri="{FF2B5EF4-FFF2-40B4-BE49-F238E27FC236}">
                <a16:creationId xmlns:a16="http://schemas.microsoft.com/office/drawing/2014/main" id="{FE1615E4-E0E7-EE4E-97C3-E444D20BB9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7802" y="1500594"/>
            <a:ext cx="7397436" cy="5357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348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normAutofit/>
          </a:bodyPr>
          <a:lstStyle/>
          <a:p>
            <a:pPr marL="0" indent="0">
              <a:buNone/>
            </a:pPr>
            <a:r>
              <a:rPr lang="en-US" dirty="0"/>
              <a:t>Check-ins this week</a:t>
            </a:r>
          </a:p>
          <a:p>
            <a:pPr marL="0" indent="0">
              <a:buNone/>
            </a:pPr>
            <a:r>
              <a:rPr lang="en-US" dirty="0"/>
              <a:t>Presentations starting next week</a:t>
            </a:r>
          </a:p>
          <a:p>
            <a:pPr marL="0" indent="0">
              <a:buNone/>
            </a:pPr>
            <a:endParaRPr lang="en-US" dirty="0"/>
          </a:p>
        </p:txBody>
      </p:sp>
      <p:pic>
        <p:nvPicPr>
          <p:cNvPr id="5" name="Picture 4">
            <a:extLst>
              <a:ext uri="{FF2B5EF4-FFF2-40B4-BE49-F238E27FC236}">
                <a16:creationId xmlns:a16="http://schemas.microsoft.com/office/drawing/2014/main" id="{D6C7B42E-3D87-8D46-B948-1655195A4682}"/>
              </a:ext>
            </a:extLst>
          </p:cNvPr>
          <p:cNvPicPr>
            <a:picLocks noChangeAspect="1"/>
          </p:cNvPicPr>
          <p:nvPr/>
        </p:nvPicPr>
        <p:blipFill>
          <a:blip r:embed="rId2"/>
          <a:stretch>
            <a:fillRect/>
          </a:stretch>
        </p:blipFill>
        <p:spPr>
          <a:xfrm>
            <a:off x="0" y="3558012"/>
            <a:ext cx="12192000" cy="3543523"/>
          </a:xfrm>
          <a:prstGeom prst="rect">
            <a:avLst/>
          </a:prstGeom>
        </p:spPr>
      </p:pic>
      <p:sp>
        <p:nvSpPr>
          <p:cNvPr id="6" name="Right Arrow 5">
            <a:extLst>
              <a:ext uri="{FF2B5EF4-FFF2-40B4-BE49-F238E27FC236}">
                <a16:creationId xmlns:a16="http://schemas.microsoft.com/office/drawing/2014/main" id="{786D374D-82A7-3548-9E6D-5171F2B5D3A4}"/>
              </a:ext>
            </a:extLst>
          </p:cNvPr>
          <p:cNvSpPr/>
          <p:nvPr/>
        </p:nvSpPr>
        <p:spPr>
          <a:xfrm rot="1033717">
            <a:off x="9146687" y="5337182"/>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47441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D533E-8E24-5542-AB56-5A1C70502ADC}"/>
              </a:ext>
            </a:extLst>
          </p:cNvPr>
          <p:cNvSpPr>
            <a:spLocks noGrp="1"/>
          </p:cNvSpPr>
          <p:nvPr>
            <p:ph type="title"/>
          </p:nvPr>
        </p:nvSpPr>
        <p:spPr/>
        <p:txBody>
          <a:bodyPr/>
          <a:lstStyle/>
          <a:p>
            <a:r>
              <a:rPr lang="en-US" dirty="0"/>
              <a:t>Leo </a:t>
            </a:r>
            <a:r>
              <a:rPr lang="en-US" dirty="0" err="1"/>
              <a:t>Meyerov</a:t>
            </a:r>
            <a:r>
              <a:rPr lang="en-US" dirty="0"/>
              <a:t>: Graph Analytics via GPU</a:t>
            </a:r>
          </a:p>
        </p:txBody>
      </p:sp>
      <p:sp>
        <p:nvSpPr>
          <p:cNvPr id="3" name="Content Placeholder 2">
            <a:extLst>
              <a:ext uri="{FF2B5EF4-FFF2-40B4-BE49-F238E27FC236}">
                <a16:creationId xmlns:a16="http://schemas.microsoft.com/office/drawing/2014/main" id="{AD9518C9-3ADA-034B-8066-7E93AE43F26A}"/>
              </a:ext>
            </a:extLst>
          </p:cNvPr>
          <p:cNvSpPr>
            <a:spLocks noGrp="1"/>
          </p:cNvSpPr>
          <p:nvPr>
            <p:ph idx="1"/>
          </p:nvPr>
        </p:nvSpPr>
        <p:spPr/>
        <p:txBody>
          <a:bodyPr/>
          <a:lstStyle/>
          <a:p>
            <a:endParaRPr lang="en-US"/>
          </a:p>
        </p:txBody>
      </p:sp>
      <p:pic>
        <p:nvPicPr>
          <p:cNvPr id="2050" name="Picture 2">
            <a:extLst>
              <a:ext uri="{FF2B5EF4-FFF2-40B4-BE49-F238E27FC236}">
                <a16:creationId xmlns:a16="http://schemas.microsoft.com/office/drawing/2014/main" id="{BFC32646-DAB3-CE4F-8BFE-4A80A7266D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529688"/>
            <a:ext cx="2697933" cy="26979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6BAC838-906C-B241-956B-6BC1FA3FD583}"/>
              </a:ext>
            </a:extLst>
          </p:cNvPr>
          <p:cNvPicPr>
            <a:picLocks noChangeAspect="1"/>
          </p:cNvPicPr>
          <p:nvPr/>
        </p:nvPicPr>
        <p:blipFill>
          <a:blip r:embed="rId3"/>
          <a:stretch>
            <a:fillRect/>
          </a:stretch>
        </p:blipFill>
        <p:spPr>
          <a:xfrm>
            <a:off x="3948049" y="1825625"/>
            <a:ext cx="7857670" cy="4419939"/>
          </a:xfrm>
          <a:prstGeom prst="rect">
            <a:avLst/>
          </a:prstGeom>
        </p:spPr>
      </p:pic>
    </p:spTree>
    <p:extLst>
      <p:ext uri="{BB962C8B-B14F-4D97-AF65-F5344CB8AC3E}">
        <p14:creationId xmlns:p14="http://schemas.microsoft.com/office/powerpoint/2010/main" val="21471249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9BFBB-355A-8D4D-9465-282A71169232}"/>
              </a:ext>
            </a:extLst>
          </p:cNvPr>
          <p:cNvSpPr>
            <a:spLocks noGrp="1"/>
          </p:cNvSpPr>
          <p:nvPr>
            <p:ph type="title"/>
          </p:nvPr>
        </p:nvSpPr>
        <p:spPr/>
        <p:txBody>
          <a:bodyPr/>
          <a:lstStyle/>
          <a:p>
            <a:r>
              <a:rPr lang="en-US" dirty="0"/>
              <a:t>A2</a:t>
            </a:r>
          </a:p>
        </p:txBody>
      </p:sp>
      <p:sp>
        <p:nvSpPr>
          <p:cNvPr id="3" name="Content Placeholder 2">
            <a:extLst>
              <a:ext uri="{FF2B5EF4-FFF2-40B4-BE49-F238E27FC236}">
                <a16:creationId xmlns:a16="http://schemas.microsoft.com/office/drawing/2014/main" id="{3769FF0C-AA20-3A4E-93E5-3175A2D8DE9A}"/>
              </a:ext>
            </a:extLst>
          </p:cNvPr>
          <p:cNvSpPr>
            <a:spLocks noGrp="1"/>
          </p:cNvSpPr>
          <p:nvPr>
            <p:ph idx="1"/>
          </p:nvPr>
        </p:nvSpPr>
        <p:spPr/>
        <p:txBody>
          <a:bodyPr>
            <a:normAutofit/>
          </a:bodyPr>
          <a:lstStyle/>
          <a:p>
            <a:pPr marL="0" indent="0">
              <a:buNone/>
            </a:pPr>
            <a:r>
              <a:rPr lang="en-US" sz="2400" dirty="0"/>
              <a:t>Use the </a:t>
            </a:r>
            <a:r>
              <a:rPr lang="en-US" sz="2400" dirty="0" err="1"/>
              <a:t>draco</a:t>
            </a:r>
            <a:r>
              <a:rPr lang="en-US" sz="2400" dirty="0"/>
              <a:t> demo editor</a:t>
            </a:r>
          </a:p>
          <a:p>
            <a:pPr marL="0" indent="0">
              <a:buNone/>
            </a:pPr>
            <a:r>
              <a:rPr lang="en-US" sz="2400" dirty="0"/>
              <a:t>Paper describes ASP language</a:t>
            </a:r>
          </a:p>
          <a:p>
            <a:pPr marL="0" indent="0">
              <a:buNone/>
            </a:pPr>
            <a:endParaRPr lang="en-US" sz="2400" dirty="0"/>
          </a:p>
        </p:txBody>
      </p:sp>
      <p:pic>
        <p:nvPicPr>
          <p:cNvPr id="4" name="Picture 3">
            <a:extLst>
              <a:ext uri="{FF2B5EF4-FFF2-40B4-BE49-F238E27FC236}">
                <a16:creationId xmlns:a16="http://schemas.microsoft.com/office/drawing/2014/main" id="{BFD58B3B-56F4-B24B-8324-6E0490F76109}"/>
              </a:ext>
            </a:extLst>
          </p:cNvPr>
          <p:cNvPicPr>
            <a:picLocks noChangeAspect="1"/>
          </p:cNvPicPr>
          <p:nvPr/>
        </p:nvPicPr>
        <p:blipFill>
          <a:blip r:embed="rId2"/>
          <a:stretch>
            <a:fillRect/>
          </a:stretch>
        </p:blipFill>
        <p:spPr>
          <a:xfrm>
            <a:off x="5359650" y="1690688"/>
            <a:ext cx="6741625" cy="3987725"/>
          </a:xfrm>
          <a:prstGeom prst="rect">
            <a:avLst/>
          </a:prstGeom>
        </p:spPr>
      </p:pic>
    </p:spTree>
    <p:extLst>
      <p:ext uri="{BB962C8B-B14F-4D97-AF65-F5344CB8AC3E}">
        <p14:creationId xmlns:p14="http://schemas.microsoft.com/office/powerpoint/2010/main" val="31066263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D70CB-1721-DF48-8219-D0C49D65BE50}"/>
              </a:ext>
            </a:extLst>
          </p:cNvPr>
          <p:cNvSpPr>
            <a:spLocks noGrp="1"/>
          </p:cNvSpPr>
          <p:nvPr>
            <p:ph type="title"/>
          </p:nvPr>
        </p:nvSpPr>
        <p:spPr/>
        <p:txBody>
          <a:bodyPr/>
          <a:lstStyle/>
          <a:p>
            <a:r>
              <a:rPr lang="en-US" dirty="0"/>
              <a:t>Bridging Ideas and Reality</a:t>
            </a:r>
          </a:p>
        </p:txBody>
      </p:sp>
      <p:sp>
        <p:nvSpPr>
          <p:cNvPr id="3" name="Content Placeholder 2">
            <a:extLst>
              <a:ext uri="{FF2B5EF4-FFF2-40B4-BE49-F238E27FC236}">
                <a16:creationId xmlns:a16="http://schemas.microsoft.com/office/drawing/2014/main" id="{A6E14E76-7E70-1D4D-8657-EB23542FC4FC}"/>
              </a:ext>
            </a:extLst>
          </p:cNvPr>
          <p:cNvSpPr>
            <a:spLocks noGrp="1"/>
          </p:cNvSpPr>
          <p:nvPr>
            <p:ph idx="1"/>
          </p:nvPr>
        </p:nvSpPr>
        <p:spPr/>
        <p:txBody>
          <a:bodyPr/>
          <a:lstStyle/>
          <a:p>
            <a:pPr marL="0" indent="0">
              <a:buNone/>
            </a:pPr>
            <a:r>
              <a:rPr lang="en-US" dirty="0"/>
              <a:t>CS is (mostly) an engineering discipline</a:t>
            </a:r>
          </a:p>
          <a:p>
            <a:pPr marL="0" indent="0">
              <a:buNone/>
            </a:pPr>
            <a:r>
              <a:rPr lang="en-US" dirty="0"/>
              <a:t>Ideas are ambiguous, many ways to ground in reality</a:t>
            </a:r>
          </a:p>
          <a:p>
            <a:pPr marL="0" indent="0">
              <a:buNone/>
            </a:pPr>
            <a:endParaRPr lang="en-US" dirty="0"/>
          </a:p>
          <a:p>
            <a:pPr marL="0" indent="0" algn="ctr">
              <a:buNone/>
            </a:pPr>
            <a:r>
              <a:rPr lang="en-US" i="1" dirty="0"/>
              <a:t>“Draco could make data scientist lives better”</a:t>
            </a:r>
          </a:p>
          <a:p>
            <a:pPr marL="0" indent="0">
              <a:buNone/>
            </a:pPr>
            <a:endParaRPr lang="en-US" dirty="0"/>
          </a:p>
          <a:p>
            <a:pPr marL="0" indent="0">
              <a:buNone/>
            </a:pPr>
            <a:endParaRPr lang="en-US" dirty="0"/>
          </a:p>
          <a:p>
            <a:pPr marL="0" indent="0">
              <a:buNone/>
            </a:pPr>
            <a:r>
              <a:rPr lang="en-US" dirty="0"/>
              <a:t>Project proposal: disambiguate.</a:t>
            </a:r>
          </a:p>
          <a:p>
            <a:pPr marL="0" indent="0">
              <a:buNone/>
            </a:pPr>
            <a:r>
              <a:rPr lang="en-US" dirty="0"/>
              <a:t>Hypothesis formulation: a way to disambiguate</a:t>
            </a:r>
          </a:p>
        </p:txBody>
      </p:sp>
    </p:spTree>
    <p:extLst>
      <p:ext uri="{BB962C8B-B14F-4D97-AF65-F5344CB8AC3E}">
        <p14:creationId xmlns:p14="http://schemas.microsoft.com/office/powerpoint/2010/main" val="918078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588D3-B4F0-3546-9192-30331AA692E4}"/>
              </a:ext>
            </a:extLst>
          </p:cNvPr>
          <p:cNvSpPr>
            <a:spLocks noGrp="1"/>
          </p:cNvSpPr>
          <p:nvPr>
            <p:ph type="title"/>
          </p:nvPr>
        </p:nvSpPr>
        <p:spPr/>
        <p:txBody>
          <a:bodyPr/>
          <a:lstStyle/>
          <a:p>
            <a:r>
              <a:rPr lang="en-US" dirty="0"/>
              <a:t>Overview. Research Project 50%</a:t>
            </a:r>
          </a:p>
        </p:txBody>
      </p:sp>
      <p:sp>
        <p:nvSpPr>
          <p:cNvPr id="3" name="Content Placeholder 2">
            <a:extLst>
              <a:ext uri="{FF2B5EF4-FFF2-40B4-BE49-F238E27FC236}">
                <a16:creationId xmlns:a16="http://schemas.microsoft.com/office/drawing/2014/main" id="{46E83791-256B-F540-B71B-A66EAB9050E2}"/>
              </a:ext>
            </a:extLst>
          </p:cNvPr>
          <p:cNvSpPr>
            <a:spLocks noGrp="1"/>
          </p:cNvSpPr>
          <p:nvPr>
            <p:ph idx="1"/>
          </p:nvPr>
        </p:nvSpPr>
        <p:spPr/>
        <p:txBody>
          <a:bodyPr>
            <a:normAutofit fontScale="92500" lnSpcReduction="10000"/>
          </a:bodyPr>
          <a:lstStyle/>
          <a:p>
            <a:pPr marL="0" indent="0">
              <a:buNone/>
            </a:pPr>
            <a:r>
              <a:rPr lang="en-US" b="1" dirty="0"/>
              <a:t>BAD</a:t>
            </a:r>
            <a:r>
              <a:rPr lang="en-US" dirty="0"/>
              <a:t> </a:t>
            </a:r>
          </a:p>
          <a:p>
            <a:pPr marL="0" indent="0">
              <a:buNone/>
            </a:pPr>
            <a:r>
              <a:rPr lang="en-US" dirty="0"/>
              <a:t>“We want to build X with features A, B, C” </a:t>
            </a:r>
          </a:p>
          <a:p>
            <a:r>
              <a:rPr lang="en-US" dirty="0"/>
              <a:t>Ignores why it’s worthwhile and new</a:t>
            </a:r>
          </a:p>
          <a:p>
            <a:r>
              <a:rPr lang="en-US" dirty="0"/>
              <a:t>Confuses artifact as the goal</a:t>
            </a:r>
          </a:p>
          <a:p>
            <a:pPr marL="0" indent="0">
              <a:buNone/>
            </a:pPr>
            <a:endParaRPr lang="en-US" dirty="0"/>
          </a:p>
          <a:p>
            <a:pPr marL="0" indent="0">
              <a:buNone/>
            </a:pPr>
            <a:r>
              <a:rPr lang="en-US" b="1" dirty="0"/>
              <a:t>GOOD </a:t>
            </a:r>
          </a:p>
          <a:p>
            <a:pPr marL="0" indent="0">
              <a:buNone/>
            </a:pPr>
            <a:r>
              <a:rPr lang="en-US" dirty="0"/>
              <a:t>“Evidence shows Y is important, but existing work have a gap in X.  We show that to fill the gap, A, B, and C and needed”</a:t>
            </a:r>
          </a:p>
          <a:p>
            <a:r>
              <a:rPr lang="en-US" dirty="0"/>
              <a:t>Grounded in related work and user needs</a:t>
            </a:r>
          </a:p>
          <a:p>
            <a:r>
              <a:rPr lang="en-US" dirty="0"/>
              <a:t>Explains </a:t>
            </a:r>
            <a:r>
              <a:rPr lang="en-US" i="1" dirty="0"/>
              <a:t>why</a:t>
            </a:r>
            <a:r>
              <a:rPr lang="en-US" dirty="0"/>
              <a:t> A, B, and C are necessary</a:t>
            </a:r>
          </a:p>
          <a:p>
            <a:pPr marL="0" indent="0">
              <a:buNone/>
            </a:pPr>
            <a:endParaRPr lang="en-US" dirty="0"/>
          </a:p>
        </p:txBody>
      </p:sp>
    </p:spTree>
    <p:extLst>
      <p:ext uri="{BB962C8B-B14F-4D97-AF65-F5344CB8AC3E}">
        <p14:creationId xmlns:p14="http://schemas.microsoft.com/office/powerpoint/2010/main" val="2378025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588D3-B4F0-3546-9192-30331AA692E4}"/>
              </a:ext>
            </a:extLst>
          </p:cNvPr>
          <p:cNvSpPr>
            <a:spLocks noGrp="1"/>
          </p:cNvSpPr>
          <p:nvPr>
            <p:ph type="title"/>
          </p:nvPr>
        </p:nvSpPr>
        <p:spPr/>
        <p:txBody>
          <a:bodyPr/>
          <a:lstStyle/>
          <a:p>
            <a:r>
              <a:rPr lang="en-US" dirty="0"/>
              <a:t>Overview. Research Project 50%</a:t>
            </a:r>
          </a:p>
        </p:txBody>
      </p:sp>
      <p:sp>
        <p:nvSpPr>
          <p:cNvPr id="3" name="Content Placeholder 2">
            <a:extLst>
              <a:ext uri="{FF2B5EF4-FFF2-40B4-BE49-F238E27FC236}">
                <a16:creationId xmlns:a16="http://schemas.microsoft.com/office/drawing/2014/main" id="{46E83791-256B-F540-B71B-A66EAB9050E2}"/>
              </a:ext>
            </a:extLst>
          </p:cNvPr>
          <p:cNvSpPr>
            <a:spLocks noGrp="1"/>
          </p:cNvSpPr>
          <p:nvPr>
            <p:ph idx="1"/>
          </p:nvPr>
        </p:nvSpPr>
        <p:spPr/>
        <p:txBody>
          <a:bodyPr>
            <a:normAutofit/>
          </a:bodyPr>
          <a:lstStyle/>
          <a:p>
            <a:pPr marL="0" indent="0">
              <a:buNone/>
            </a:pPr>
            <a:r>
              <a:rPr lang="en-US" sz="2400" b="1" dirty="0"/>
              <a:t>BETTER</a:t>
            </a:r>
            <a:r>
              <a:rPr lang="en-US" sz="2400" dirty="0"/>
              <a:t> </a:t>
            </a:r>
          </a:p>
          <a:p>
            <a:pPr marL="0" indent="0">
              <a:buNone/>
            </a:pPr>
            <a:r>
              <a:rPr lang="en-US" sz="2400" dirty="0"/>
              <a:t>“Evidence shows that Y is </a:t>
            </a:r>
            <a:r>
              <a:rPr lang="en-US" sz="2400" dirty="0" err="1"/>
              <a:t>imptnt</a:t>
            </a:r>
            <a:r>
              <a:rPr lang="en-US" sz="2400" dirty="0"/>
              <a:t>, but existing work have a gap in X. ” </a:t>
            </a:r>
          </a:p>
          <a:p>
            <a:pPr marL="0" indent="0">
              <a:buNone/>
            </a:pPr>
            <a:r>
              <a:rPr lang="en-US" sz="2400" dirty="0"/>
              <a:t>“If we do A, then we expect METRIC to CHANGE”</a:t>
            </a:r>
          </a:p>
          <a:p>
            <a:pPr marL="0" indent="0">
              <a:buNone/>
            </a:pPr>
            <a:r>
              <a:rPr lang="en-US" sz="2400" dirty="0"/>
              <a:t>“If we do B, then we expect METRIC to CHANGE”</a:t>
            </a:r>
          </a:p>
          <a:p>
            <a:pPr marL="0" indent="0">
              <a:buNone/>
            </a:pPr>
            <a:r>
              <a:rPr lang="en-US" sz="2400" dirty="0"/>
              <a:t>…</a:t>
            </a:r>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4547345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0B27B-AB35-F044-B33B-BC102BB693E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4CDF3D2-AEA1-DB42-981F-9833957BE9F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23C1B06-E779-984C-A29D-3F6C64B639DD}"/>
              </a:ext>
            </a:extLst>
          </p:cNvPr>
          <p:cNvPicPr>
            <a:picLocks noChangeAspect="1"/>
          </p:cNvPicPr>
          <p:nvPr/>
        </p:nvPicPr>
        <p:blipFill>
          <a:blip r:embed="rId2"/>
          <a:stretch>
            <a:fillRect/>
          </a:stretch>
        </p:blipFill>
        <p:spPr>
          <a:xfrm>
            <a:off x="0" y="330506"/>
            <a:ext cx="12192000" cy="6196988"/>
          </a:xfrm>
          <a:prstGeom prst="rect">
            <a:avLst/>
          </a:prstGeom>
        </p:spPr>
      </p:pic>
    </p:spTree>
    <p:extLst>
      <p:ext uri="{BB962C8B-B14F-4D97-AF65-F5344CB8AC3E}">
        <p14:creationId xmlns:p14="http://schemas.microsoft.com/office/powerpoint/2010/main" val="6559286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r>
              <a:rPr lang="en-US" dirty="0"/>
              <a:t>This paper applied </a:t>
            </a:r>
            <a:r>
              <a:rPr lang="en-US" dirty="0" err="1"/>
              <a:t>bayesian</a:t>
            </a:r>
            <a:r>
              <a:rPr lang="en-US" dirty="0"/>
              <a:t> cognition to estimating a mean value.  Identify another vis setting where the model could be applied.    Formulate a hypothesis and sketch an experiment design.</a:t>
            </a:r>
          </a:p>
          <a:p>
            <a:pPr marL="0" indent="0">
              <a:buNone/>
            </a:pPr>
            <a:endParaRPr lang="en-US" dirty="0"/>
          </a:p>
          <a:p>
            <a:pPr marL="0" indent="0">
              <a:buNone/>
            </a:pPr>
            <a:endParaRPr lang="en-US" dirty="0"/>
          </a:p>
          <a:p>
            <a:pPr marL="0" indent="0">
              <a:buNone/>
            </a:pPr>
            <a:r>
              <a:rPr lang="en-US" dirty="0"/>
              <a:t>Hypothesis: “Given conditions A, B is METRIC different?”</a:t>
            </a:r>
          </a:p>
        </p:txBody>
      </p:sp>
    </p:spTree>
    <p:extLst>
      <p:ext uri="{BB962C8B-B14F-4D97-AF65-F5344CB8AC3E}">
        <p14:creationId xmlns:p14="http://schemas.microsoft.com/office/powerpoint/2010/main" val="24732358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4" name="Picture 3">
            <a:extLst>
              <a:ext uri="{FF2B5EF4-FFF2-40B4-BE49-F238E27FC236}">
                <a16:creationId xmlns:a16="http://schemas.microsoft.com/office/drawing/2014/main" id="{4396EAF0-8ED9-1D4A-9E32-D29FAE0375DE}"/>
              </a:ext>
            </a:extLst>
          </p:cNvPr>
          <p:cNvPicPr>
            <a:picLocks noChangeAspect="1"/>
          </p:cNvPicPr>
          <p:nvPr/>
        </p:nvPicPr>
        <p:blipFill>
          <a:blip r:embed="rId2"/>
          <a:stretch>
            <a:fillRect/>
          </a:stretch>
        </p:blipFill>
        <p:spPr>
          <a:xfrm>
            <a:off x="5143500" y="1455420"/>
            <a:ext cx="7048500" cy="3947160"/>
          </a:xfrm>
          <a:prstGeom prst="rect">
            <a:avLst/>
          </a:prstGeom>
        </p:spPr>
      </p:pic>
    </p:spTree>
    <p:extLst>
      <p:ext uri="{BB962C8B-B14F-4D97-AF65-F5344CB8AC3E}">
        <p14:creationId xmlns:p14="http://schemas.microsoft.com/office/powerpoint/2010/main" val="26562684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endParaRPr lang="en-US" dirty="0"/>
          </a:p>
          <a:p>
            <a:pPr marL="0" indent="0">
              <a:buNone/>
            </a:pPr>
            <a:endParaRPr lang="en-US" dirty="0"/>
          </a:p>
          <a:p>
            <a:pPr marL="0" indent="0">
              <a:buNone/>
            </a:pPr>
            <a:r>
              <a:rPr lang="en-US" dirty="0"/>
              <a:t>This paper applied </a:t>
            </a:r>
            <a:r>
              <a:rPr lang="en-US" dirty="0" err="1"/>
              <a:t>bayesian</a:t>
            </a:r>
            <a:r>
              <a:rPr lang="en-US" dirty="0"/>
              <a:t> cognition to estimating a mean value.  Identify another vis setting where the model could be applied.    Formulate a hypothesis and sketch an experiment design.</a:t>
            </a:r>
          </a:p>
          <a:p>
            <a:pPr marL="0" indent="0">
              <a:buNone/>
            </a:pPr>
            <a:endParaRPr lang="en-US" dirty="0"/>
          </a:p>
          <a:p>
            <a:pPr marL="0" indent="0">
              <a:buNone/>
            </a:pPr>
            <a:endParaRPr lang="en-US" dirty="0"/>
          </a:p>
          <a:p>
            <a:pPr marL="0" indent="0">
              <a:buNone/>
            </a:pPr>
            <a:r>
              <a:rPr lang="en-US" dirty="0"/>
              <a:t>Hypothesis: “Given conditions A, B is METRIC different?”</a:t>
            </a:r>
          </a:p>
        </p:txBody>
      </p:sp>
    </p:spTree>
    <p:extLst>
      <p:ext uri="{BB962C8B-B14F-4D97-AF65-F5344CB8AC3E}">
        <p14:creationId xmlns:p14="http://schemas.microsoft.com/office/powerpoint/2010/main" val="22101109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5</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Perception</a:t>
            </a:r>
          </a:p>
        </p:txBody>
      </p:sp>
    </p:spTree>
    <p:extLst>
      <p:ext uri="{BB962C8B-B14F-4D97-AF65-F5344CB8AC3E}">
        <p14:creationId xmlns:p14="http://schemas.microsoft.com/office/powerpoint/2010/main" val="3581331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E2E00-FFFA-8E46-89B8-30918AC6310B}"/>
              </a:ext>
            </a:extLst>
          </p:cNvPr>
          <p:cNvSpPr>
            <a:spLocks noGrp="1"/>
          </p:cNvSpPr>
          <p:nvPr>
            <p:ph type="title"/>
          </p:nvPr>
        </p:nvSpPr>
        <p:spPr/>
        <p:txBody>
          <a:bodyPr/>
          <a:lstStyle/>
          <a:p>
            <a:r>
              <a:rPr lang="en-US" dirty="0"/>
              <a:t>Leo </a:t>
            </a:r>
            <a:r>
              <a:rPr lang="en-US" dirty="0" err="1"/>
              <a:t>Zhicheng</a:t>
            </a:r>
            <a:r>
              <a:rPr lang="en-US" dirty="0"/>
              <a:t> Liu</a:t>
            </a:r>
          </a:p>
        </p:txBody>
      </p:sp>
      <p:sp>
        <p:nvSpPr>
          <p:cNvPr id="3" name="Content Placeholder 2">
            <a:extLst>
              <a:ext uri="{FF2B5EF4-FFF2-40B4-BE49-F238E27FC236}">
                <a16:creationId xmlns:a16="http://schemas.microsoft.com/office/drawing/2014/main" id="{AA4451E4-5FF5-954F-97CB-142018758069}"/>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8656AB4F-C1E7-8346-AA5C-60502531CB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026" y="2032000"/>
            <a:ext cx="1981200" cy="2794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4CC7183-1830-1B46-B391-14E61F41F0FB}"/>
              </a:ext>
            </a:extLst>
          </p:cNvPr>
          <p:cNvPicPr>
            <a:picLocks noChangeAspect="1"/>
          </p:cNvPicPr>
          <p:nvPr/>
        </p:nvPicPr>
        <p:blipFill>
          <a:blip r:embed="rId3"/>
          <a:stretch>
            <a:fillRect/>
          </a:stretch>
        </p:blipFill>
        <p:spPr>
          <a:xfrm>
            <a:off x="7164751" y="566139"/>
            <a:ext cx="4650776" cy="2931721"/>
          </a:xfrm>
          <a:prstGeom prst="rect">
            <a:avLst/>
          </a:prstGeom>
        </p:spPr>
      </p:pic>
      <p:pic>
        <p:nvPicPr>
          <p:cNvPr id="5" name="Picture 4">
            <a:extLst>
              <a:ext uri="{FF2B5EF4-FFF2-40B4-BE49-F238E27FC236}">
                <a16:creationId xmlns:a16="http://schemas.microsoft.com/office/drawing/2014/main" id="{B4ADB4F1-78C2-654D-95A7-B15C3A7837E5}"/>
              </a:ext>
            </a:extLst>
          </p:cNvPr>
          <p:cNvPicPr>
            <a:picLocks noChangeAspect="1"/>
          </p:cNvPicPr>
          <p:nvPr/>
        </p:nvPicPr>
        <p:blipFill>
          <a:blip r:embed="rId4"/>
          <a:stretch>
            <a:fillRect/>
          </a:stretch>
        </p:blipFill>
        <p:spPr>
          <a:xfrm>
            <a:off x="2819400" y="3628281"/>
            <a:ext cx="8996127" cy="3145041"/>
          </a:xfrm>
          <a:prstGeom prst="rect">
            <a:avLst/>
          </a:prstGeom>
        </p:spPr>
      </p:pic>
    </p:spTree>
    <p:extLst>
      <p:ext uri="{BB962C8B-B14F-4D97-AF65-F5344CB8AC3E}">
        <p14:creationId xmlns:p14="http://schemas.microsoft.com/office/powerpoint/2010/main" val="31353080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4103175"/>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r>
              <a:rPr lang="en-US" dirty="0">
                <a:cs typeface="Arial" panose="020B0604020202020204" pitchFamily="34" charset="0"/>
              </a:rPr>
              <a:t>What’s your favorite restaurant</a:t>
            </a:r>
          </a:p>
          <a:p>
            <a:pPr marL="0" indent="0" algn="ctr">
              <a:buNone/>
            </a:pPr>
            <a:r>
              <a:rPr lang="en-US" dirty="0">
                <a:latin typeface="Avenir Next" panose="020B0503020202020204" pitchFamily="34" charset="0"/>
                <a:cs typeface="Arial" panose="020B0604020202020204" pitchFamily="34" charset="0"/>
              </a:rPr>
              <a:t>within a 20 min radi</a:t>
            </a:r>
            <a:r>
              <a:rPr lang="en-US" dirty="0">
                <a:cs typeface="Arial" panose="020B0604020202020204" pitchFamily="34" charset="0"/>
              </a:rPr>
              <a:t>us?</a:t>
            </a: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326807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C35B81-A783-1546-A70E-A7FA830FC618}"/>
              </a:ext>
            </a:extLst>
          </p:cNvPr>
          <p:cNvPicPr>
            <a:picLocks noChangeAspect="1"/>
          </p:cNvPicPr>
          <p:nvPr/>
        </p:nvPicPr>
        <p:blipFill>
          <a:blip r:embed="rId2"/>
          <a:stretch>
            <a:fillRect/>
          </a:stretch>
        </p:blipFill>
        <p:spPr>
          <a:xfrm>
            <a:off x="4651634" y="3051018"/>
            <a:ext cx="7540366" cy="3806982"/>
          </a:xfrm>
          <a:prstGeom prst="rect">
            <a:avLst/>
          </a:prstGeom>
        </p:spPr>
      </p:pic>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A2 due Friday </a:t>
            </a:r>
          </a:p>
          <a:p>
            <a:pPr marL="0" indent="0">
              <a:buNone/>
            </a:pPr>
            <a:r>
              <a:rPr lang="en-US" dirty="0"/>
              <a:t>Think about project proposal.   2 office hours left!</a:t>
            </a:r>
          </a:p>
        </p:txBody>
      </p:sp>
      <p:sp>
        <p:nvSpPr>
          <p:cNvPr id="5" name="Right Arrow 4">
            <a:extLst>
              <a:ext uri="{FF2B5EF4-FFF2-40B4-BE49-F238E27FC236}">
                <a16:creationId xmlns:a16="http://schemas.microsoft.com/office/drawing/2014/main" id="{D14B625C-E4A0-D147-BE5C-A49BCB867330}"/>
              </a:ext>
            </a:extLst>
          </p:cNvPr>
          <p:cNvSpPr/>
          <p:nvPr/>
        </p:nvSpPr>
        <p:spPr>
          <a:xfrm rot="1410227">
            <a:off x="9157246" y="4229011"/>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71E9667-CC9A-CB41-A9F9-C08EEE1B9CBF}"/>
              </a:ext>
            </a:extLst>
          </p:cNvPr>
          <p:cNvSpPr/>
          <p:nvPr/>
        </p:nvSpPr>
        <p:spPr>
          <a:xfrm rot="1033717">
            <a:off x="9916232" y="6052406"/>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69203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9B2E4-EDE7-FA4F-A56C-CC925B7A6CD4}"/>
              </a:ext>
            </a:extLst>
          </p:cNvPr>
          <p:cNvSpPr>
            <a:spLocks noGrp="1"/>
          </p:cNvSpPr>
          <p:nvPr>
            <p:ph type="title"/>
          </p:nvPr>
        </p:nvSpPr>
        <p:spPr/>
        <p:txBody>
          <a:bodyPr/>
          <a:lstStyle/>
          <a:p>
            <a:r>
              <a:rPr lang="en-US" dirty="0"/>
              <a:t>Projects</a:t>
            </a:r>
          </a:p>
        </p:txBody>
      </p:sp>
      <p:sp>
        <p:nvSpPr>
          <p:cNvPr id="3" name="Content Placeholder 2">
            <a:extLst>
              <a:ext uri="{FF2B5EF4-FFF2-40B4-BE49-F238E27FC236}">
                <a16:creationId xmlns:a16="http://schemas.microsoft.com/office/drawing/2014/main" id="{155352C3-BC6A-2045-8EE9-666DDDD24775}"/>
              </a:ext>
            </a:extLst>
          </p:cNvPr>
          <p:cNvSpPr>
            <a:spLocks noGrp="1"/>
          </p:cNvSpPr>
          <p:nvPr>
            <p:ph idx="1"/>
          </p:nvPr>
        </p:nvSpPr>
        <p:spPr/>
        <p:txBody>
          <a:bodyPr/>
          <a:lstStyle/>
          <a:p>
            <a:pPr marL="0" indent="0">
              <a:buNone/>
            </a:pPr>
            <a:r>
              <a:rPr lang="en-US" dirty="0"/>
              <a:t>Build a system</a:t>
            </a:r>
          </a:p>
          <a:p>
            <a:pPr marL="0" indent="0">
              <a:buNone/>
            </a:pPr>
            <a:r>
              <a:rPr lang="en-US" dirty="0"/>
              <a:t>Design an algorithm</a:t>
            </a:r>
          </a:p>
          <a:p>
            <a:pPr marL="0" indent="0">
              <a:buNone/>
            </a:pPr>
            <a:r>
              <a:rPr lang="en-US" dirty="0"/>
              <a:t>Evaluate a design</a:t>
            </a:r>
          </a:p>
          <a:p>
            <a:pPr marL="0" indent="0">
              <a:buNone/>
            </a:pPr>
            <a:r>
              <a:rPr lang="en-US" dirty="0"/>
              <a:t>Study perception/cognition</a:t>
            </a:r>
          </a:p>
          <a:p>
            <a:pPr marL="0" indent="0">
              <a:buNone/>
            </a:pPr>
            <a:r>
              <a:rPr lang="en-US" dirty="0"/>
              <a:t>Survey</a:t>
            </a:r>
          </a:p>
          <a:p>
            <a:pPr marL="0" indent="0">
              <a:buNone/>
            </a:pPr>
            <a:r>
              <a:rPr lang="en-US" dirty="0"/>
              <a:t>Etc.</a:t>
            </a:r>
          </a:p>
          <a:p>
            <a:pPr marL="0" indent="0">
              <a:buNone/>
            </a:pPr>
            <a:endParaRPr lang="en-US" dirty="0"/>
          </a:p>
          <a:p>
            <a:pPr marL="0" indent="0">
              <a:buNone/>
            </a:pPr>
            <a:r>
              <a:rPr lang="en-US" dirty="0"/>
              <a:t>Some project ideas</a:t>
            </a:r>
          </a:p>
        </p:txBody>
      </p:sp>
    </p:spTree>
    <p:extLst>
      <p:ext uri="{BB962C8B-B14F-4D97-AF65-F5344CB8AC3E}">
        <p14:creationId xmlns:p14="http://schemas.microsoft.com/office/powerpoint/2010/main" val="142258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13B3D-FA6C-8749-B422-D07CF2BBE852}"/>
              </a:ext>
            </a:extLst>
          </p:cNvPr>
          <p:cNvSpPr>
            <a:spLocks noGrp="1"/>
          </p:cNvSpPr>
          <p:nvPr>
            <p:ph type="title"/>
          </p:nvPr>
        </p:nvSpPr>
        <p:spPr/>
        <p:txBody>
          <a:bodyPr/>
          <a:lstStyle/>
          <a:p>
            <a:r>
              <a:rPr lang="en-US" dirty="0"/>
              <a:t>Today</a:t>
            </a:r>
          </a:p>
        </p:txBody>
      </p:sp>
      <p:sp>
        <p:nvSpPr>
          <p:cNvPr id="3" name="Content Placeholder 2">
            <a:extLst>
              <a:ext uri="{FF2B5EF4-FFF2-40B4-BE49-F238E27FC236}">
                <a16:creationId xmlns:a16="http://schemas.microsoft.com/office/drawing/2014/main" id="{BB213BC7-9327-3E4D-8EB0-025F9375F2AA}"/>
              </a:ext>
            </a:extLst>
          </p:cNvPr>
          <p:cNvSpPr>
            <a:spLocks noGrp="1"/>
          </p:cNvSpPr>
          <p:nvPr>
            <p:ph idx="1"/>
          </p:nvPr>
        </p:nvSpPr>
        <p:spPr/>
        <p:txBody>
          <a:bodyPr/>
          <a:lstStyle/>
          <a:p>
            <a:pPr marL="0" indent="0">
              <a:buNone/>
            </a:pPr>
            <a:r>
              <a:rPr lang="en-US" b="1" dirty="0"/>
              <a:t>Background: </a:t>
            </a:r>
          </a:p>
          <a:p>
            <a:pPr marL="0" indent="0">
              <a:buNone/>
            </a:pPr>
            <a:r>
              <a:rPr lang="en-US" dirty="0"/>
              <a:t>Cleveland &amp; McGill</a:t>
            </a:r>
          </a:p>
          <a:p>
            <a:pPr marL="0" indent="0">
              <a:buNone/>
            </a:pPr>
            <a:r>
              <a:rPr lang="en-US" dirty="0"/>
              <a:t>AMT</a:t>
            </a:r>
          </a:p>
          <a:p>
            <a:pPr marL="0" indent="0">
              <a:buNone/>
            </a:pPr>
            <a:r>
              <a:rPr lang="en-US" dirty="0"/>
              <a:t>Example of another perception experiment</a:t>
            </a:r>
          </a:p>
          <a:p>
            <a:pPr marL="0" indent="0">
              <a:buNone/>
            </a:pPr>
            <a:endParaRPr lang="en-US" dirty="0"/>
          </a:p>
          <a:p>
            <a:pPr marL="0" indent="0">
              <a:buNone/>
            </a:pPr>
            <a:r>
              <a:rPr lang="en-US" b="1" dirty="0"/>
              <a:t>The paper!</a:t>
            </a:r>
          </a:p>
        </p:txBody>
      </p:sp>
    </p:spTree>
    <p:extLst>
      <p:ext uri="{BB962C8B-B14F-4D97-AF65-F5344CB8AC3E}">
        <p14:creationId xmlns:p14="http://schemas.microsoft.com/office/powerpoint/2010/main" val="41868183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3940175" y="1651866"/>
            <a:ext cx="1019810" cy="1019810"/>
          </a:xfrm>
          <a:prstGeom prst="rect">
            <a:avLst/>
          </a:prstGeom>
        </p:spPr>
      </p:pic>
      <p:sp>
        <p:nvSpPr>
          <p:cNvPr id="37" name="Oval Callout 36"/>
          <p:cNvSpPr/>
          <p:nvPr/>
        </p:nvSpPr>
        <p:spPr>
          <a:xfrm>
            <a:off x="4959986" y="199088"/>
            <a:ext cx="2286001" cy="1616722"/>
          </a:xfrm>
          <a:prstGeom prst="wedgeEllipseCallout">
            <a:avLst>
              <a:gd name="adj1" fmla="val -57688"/>
              <a:gd name="adj2" fmla="val 47234"/>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400" dirty="0">
                <a:latin typeface="Gill Sans MT" charset="0"/>
                <a:ea typeface="Gill Sans MT" charset="0"/>
                <a:cs typeface="Gill Sans MT" charset="0"/>
              </a:rPr>
              <a:t>uh...kind of complex?</a:t>
            </a:r>
          </a:p>
        </p:txBody>
      </p:sp>
      <p:sp>
        <p:nvSpPr>
          <p:cNvPr id="41" name="Oval Callout 40"/>
          <p:cNvSpPr/>
          <p:nvPr/>
        </p:nvSpPr>
        <p:spPr>
          <a:xfrm>
            <a:off x="1850902" y="323708"/>
            <a:ext cx="2102601" cy="1240933"/>
          </a:xfrm>
          <a:prstGeom prst="wedgeEllipseCallout">
            <a:avLst>
              <a:gd name="adj1" fmla="val -54592"/>
              <a:gd name="adj2" fmla="val -52841"/>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400">
                <a:latin typeface="Gill Sans MT" charset="0"/>
                <a:ea typeface="Gill Sans MT" charset="0"/>
                <a:cs typeface="Gill Sans MT" charset="0"/>
              </a:rPr>
              <a:t>How complex?</a:t>
            </a:r>
            <a:endParaRPr lang="en-US" sz="2400" dirty="0">
              <a:latin typeface="Gill Sans MT" charset="0"/>
              <a:ea typeface="Gill Sans MT" charset="0"/>
              <a:cs typeface="Gill Sans MT" charset="0"/>
            </a:endParaRPr>
          </a:p>
        </p:txBody>
      </p:sp>
      <p:sp>
        <p:nvSpPr>
          <p:cNvPr id="2" name="TextBox 1"/>
          <p:cNvSpPr txBox="1"/>
          <p:nvPr/>
        </p:nvSpPr>
        <p:spPr>
          <a:xfrm>
            <a:off x="3148773" y="5114970"/>
            <a:ext cx="5894454" cy="1077218"/>
          </a:xfrm>
          <a:prstGeom prst="rect">
            <a:avLst/>
          </a:prstGeom>
          <a:noFill/>
        </p:spPr>
        <p:txBody>
          <a:bodyPr wrap="square" rtlCol="0">
            <a:spAutoFit/>
          </a:bodyPr>
          <a:lstStyle/>
          <a:p>
            <a:pPr marL="57150" algn="ctr"/>
            <a:r>
              <a:rPr lang="en-US" sz="3200" dirty="0">
                <a:latin typeface="Gill Sans"/>
                <a:cs typeface="Gill Sans"/>
              </a:rPr>
              <a:t>Visual complexity is </a:t>
            </a:r>
            <a:r>
              <a:rPr lang="en-US" sz="3200" i="1" dirty="0">
                <a:latin typeface="Gill Sans"/>
                <a:cs typeface="Gill Sans"/>
              </a:rPr>
              <a:t>subjective</a:t>
            </a:r>
            <a:r>
              <a:rPr lang="en-US" sz="3200" dirty="0">
                <a:latin typeface="Gill Sans"/>
                <a:cs typeface="Gill Sans"/>
              </a:rPr>
              <a:t>  </a:t>
            </a:r>
          </a:p>
          <a:p>
            <a:pPr marL="57150" algn="ctr"/>
            <a:r>
              <a:rPr lang="en-US" sz="3200" dirty="0">
                <a:latin typeface="Gill Sans"/>
                <a:cs typeface="Gill Sans"/>
              </a:rPr>
              <a:t>Hard to articulate</a:t>
            </a:r>
          </a:p>
        </p:txBody>
      </p:sp>
      <p:sp>
        <p:nvSpPr>
          <p:cNvPr id="44" name="TextBox 43"/>
          <p:cNvSpPr txBox="1"/>
          <p:nvPr/>
        </p:nvSpPr>
        <p:spPr>
          <a:xfrm>
            <a:off x="7732587" y="2966436"/>
            <a:ext cx="2621280" cy="1815882"/>
          </a:xfrm>
          <a:prstGeom prst="rect">
            <a:avLst/>
          </a:prstGeom>
          <a:noFill/>
        </p:spPr>
        <p:txBody>
          <a:bodyPr wrap="square" rtlCol="0">
            <a:spAutoFit/>
          </a:bodyPr>
          <a:lstStyle/>
          <a:p>
            <a:pPr marL="57150"/>
            <a:r>
              <a:rPr lang="en-US" sz="2800" dirty="0">
                <a:latin typeface="Gill Sans"/>
                <a:cs typeface="Gill Sans"/>
              </a:rPr>
              <a:t>Visualization Complexity Score</a:t>
            </a:r>
          </a:p>
          <a:p>
            <a:pPr marL="57150"/>
            <a:r>
              <a:rPr lang="en-US" sz="2800" i="1" dirty="0">
                <a:solidFill>
                  <a:schemeClr val="bg1">
                    <a:lumMod val="50000"/>
                  </a:schemeClr>
                </a:solidFill>
                <a:latin typeface="Gill Sans"/>
                <a:cs typeface="Gill Sans"/>
              </a:rPr>
              <a:t>(this paper)</a:t>
            </a:r>
          </a:p>
        </p:txBody>
      </p:sp>
      <p:grpSp>
        <p:nvGrpSpPr>
          <p:cNvPr id="50" name="Group 49"/>
          <p:cNvGrpSpPr/>
          <p:nvPr/>
        </p:nvGrpSpPr>
        <p:grpSpPr>
          <a:xfrm>
            <a:off x="2143583" y="3204211"/>
            <a:ext cx="2091661" cy="1349088"/>
            <a:chOff x="354589" y="4674797"/>
            <a:chExt cx="2710900" cy="1748488"/>
          </a:xfrm>
          <a:solidFill>
            <a:schemeClr val="bg1"/>
          </a:solidFill>
        </p:grpSpPr>
        <p:sp>
          <p:nvSpPr>
            <p:cNvPr id="51" name="Rectangle 50"/>
            <p:cNvSpPr/>
            <p:nvPr/>
          </p:nvSpPr>
          <p:spPr>
            <a:xfrm>
              <a:off x="354589" y="4674797"/>
              <a:ext cx="2705725" cy="1748488"/>
            </a:xfrm>
            <a:prstGeom prst="rect">
              <a:avLst/>
            </a:prstGeom>
            <a:grpFill/>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cxnSp>
          <p:nvCxnSpPr>
            <p:cNvPr id="52" name="Straight Connector 51"/>
            <p:cNvCxnSpPr>
              <a:stCxn id="51" idx="1"/>
            </p:cNvCxnSpPr>
            <p:nvPr/>
          </p:nvCxnSpPr>
          <p:spPr>
            <a:xfrm>
              <a:off x="354589" y="5549041"/>
              <a:ext cx="2710900" cy="124736"/>
            </a:xfrm>
            <a:prstGeom prst="line">
              <a:avLst/>
            </a:prstGeom>
            <a:grpFill/>
            <a:ln w="12700">
              <a:solidFill>
                <a:srgbClr val="0000FF"/>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53" name="Group 52"/>
          <p:cNvGrpSpPr/>
          <p:nvPr/>
        </p:nvGrpSpPr>
        <p:grpSpPr>
          <a:xfrm>
            <a:off x="4685783" y="3194158"/>
            <a:ext cx="2100720" cy="1357523"/>
            <a:chOff x="3869723" y="3370206"/>
            <a:chExt cx="2705725" cy="1748488"/>
          </a:xfrm>
          <a:solidFill>
            <a:schemeClr val="bg1"/>
          </a:solidFill>
        </p:grpSpPr>
        <p:sp>
          <p:nvSpPr>
            <p:cNvPr id="55" name="Rectangle 54"/>
            <p:cNvSpPr/>
            <p:nvPr/>
          </p:nvSpPr>
          <p:spPr>
            <a:xfrm>
              <a:off x="3869723" y="3370206"/>
              <a:ext cx="2705725" cy="1748488"/>
            </a:xfrm>
            <a:prstGeom prst="rect">
              <a:avLst/>
            </a:prstGeom>
            <a:grpFill/>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pic>
          <p:nvPicPr>
            <p:cNvPr id="54" name="Picture 53"/>
            <p:cNvPicPr>
              <a:picLocks noChangeAspect="1"/>
            </p:cNvPicPr>
            <p:nvPr/>
          </p:nvPicPr>
          <p:blipFill rotWithShape="1">
            <a:blip r:embed="rId4"/>
            <a:srcRect l="34203" t="72077" r="35977" b="6307"/>
            <a:stretch/>
          </p:blipFill>
          <p:spPr>
            <a:xfrm>
              <a:off x="3869723" y="3422672"/>
              <a:ext cx="2705725" cy="1628673"/>
            </a:xfrm>
            <a:prstGeom prst="rect">
              <a:avLst/>
            </a:prstGeom>
            <a:grpFill/>
          </p:spPr>
        </p:pic>
      </p:grpSp>
      <p:grpSp>
        <p:nvGrpSpPr>
          <p:cNvPr id="4" name="Group 3"/>
          <p:cNvGrpSpPr/>
          <p:nvPr/>
        </p:nvGrpSpPr>
        <p:grpSpPr>
          <a:xfrm>
            <a:off x="2143583" y="3194157"/>
            <a:ext cx="4642921" cy="1357524"/>
            <a:chOff x="619582" y="3194157"/>
            <a:chExt cx="4642921" cy="1357524"/>
          </a:xfrm>
        </p:grpSpPr>
        <p:sp>
          <p:nvSpPr>
            <p:cNvPr id="3" name="Rectangle 2"/>
            <p:cNvSpPr/>
            <p:nvPr/>
          </p:nvSpPr>
          <p:spPr>
            <a:xfrm>
              <a:off x="619582" y="3204211"/>
              <a:ext cx="2087668" cy="1347469"/>
            </a:xfrm>
            <a:prstGeom prst="rect">
              <a:avLst/>
            </a:prstGeom>
            <a:solidFill>
              <a:schemeClr val="bg1">
                <a:alpha val="54000"/>
              </a:schemeClr>
            </a:solidFill>
            <a:ln w="19050" cmpd="sng">
              <a:solidFill>
                <a:srgbClr val="BFBFB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4000" dirty="0">
                  <a:latin typeface="Gill Sans MT" charset="0"/>
                  <a:ea typeface="Gill Sans MT" charset="0"/>
                  <a:cs typeface="Gill Sans MT" charset="0"/>
                </a:rPr>
                <a:t>0.01</a:t>
              </a:r>
            </a:p>
          </p:txBody>
        </p:sp>
        <p:sp>
          <p:nvSpPr>
            <p:cNvPr id="56" name="Rectangle 55"/>
            <p:cNvSpPr/>
            <p:nvPr/>
          </p:nvSpPr>
          <p:spPr>
            <a:xfrm>
              <a:off x="3168309" y="3194157"/>
              <a:ext cx="2094194" cy="1357524"/>
            </a:xfrm>
            <a:prstGeom prst="rect">
              <a:avLst/>
            </a:prstGeom>
            <a:solidFill>
              <a:schemeClr val="bg1">
                <a:alpha val="54000"/>
              </a:schemeClr>
            </a:solidFill>
            <a:ln w="19050" cmpd="sng">
              <a:solidFill>
                <a:srgbClr val="BFBFB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4000" dirty="0">
                  <a:latin typeface="Gill Sans MT" charset="0"/>
                  <a:ea typeface="Gill Sans MT" charset="0"/>
                  <a:cs typeface="Gill Sans MT" charset="0"/>
                </a:rPr>
                <a:t>0.83</a:t>
              </a:r>
            </a:p>
          </p:txBody>
        </p:sp>
      </p:grpSp>
    </p:spTree>
    <p:extLst>
      <p:ext uri="{BB962C8B-B14F-4D97-AF65-F5344CB8AC3E}">
        <p14:creationId xmlns:p14="http://schemas.microsoft.com/office/powerpoint/2010/main" val="49177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1" grpId="0" animBg="1"/>
      <p:bldP spid="2" grpId="0"/>
      <p:bldP spid="4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5765" t="7392" r="18102" b="10715"/>
          <a:stretch/>
        </p:blipFill>
        <p:spPr>
          <a:xfrm>
            <a:off x="1613590" y="1807804"/>
            <a:ext cx="8865058" cy="3973237"/>
          </a:xfrm>
          <a:prstGeom prst="rect">
            <a:avLst/>
          </a:prstGeom>
        </p:spPr>
      </p:pic>
      <p:sp>
        <p:nvSpPr>
          <p:cNvPr id="7" name="Rectangle 6"/>
          <p:cNvSpPr/>
          <p:nvPr/>
        </p:nvSpPr>
        <p:spPr>
          <a:xfrm>
            <a:off x="3391852" y="1732069"/>
            <a:ext cx="1686620" cy="4361279"/>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sp>
        <p:nvSpPr>
          <p:cNvPr id="8" name="Rectangle 7"/>
          <p:cNvSpPr/>
          <p:nvPr/>
        </p:nvSpPr>
        <p:spPr>
          <a:xfrm>
            <a:off x="5170554" y="1732070"/>
            <a:ext cx="1718471" cy="4361279"/>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sp>
        <p:nvSpPr>
          <p:cNvPr id="9" name="Rectangle 8"/>
          <p:cNvSpPr/>
          <p:nvPr/>
        </p:nvSpPr>
        <p:spPr>
          <a:xfrm>
            <a:off x="6935066" y="1769524"/>
            <a:ext cx="1704753" cy="4361279"/>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sp>
        <p:nvSpPr>
          <p:cNvPr id="10" name="Rectangle 9"/>
          <p:cNvSpPr/>
          <p:nvPr/>
        </p:nvSpPr>
        <p:spPr>
          <a:xfrm>
            <a:off x="8725363" y="1613782"/>
            <a:ext cx="1799326" cy="4361279"/>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sp>
        <p:nvSpPr>
          <p:cNvPr id="11" name="Title 10"/>
          <p:cNvSpPr>
            <a:spLocks noGrp="1"/>
          </p:cNvSpPr>
          <p:nvPr>
            <p:ph type="title"/>
          </p:nvPr>
        </p:nvSpPr>
        <p:spPr/>
        <p:txBody>
          <a:bodyPr/>
          <a:lstStyle/>
          <a:p>
            <a:r>
              <a:rPr lang="en-US" dirty="0"/>
              <a:t>Adding Synthetic Noise</a:t>
            </a:r>
          </a:p>
        </p:txBody>
      </p:sp>
    </p:spTree>
    <p:extLst>
      <p:ext uri="{BB962C8B-B14F-4D97-AF65-F5344CB8AC3E}">
        <p14:creationId xmlns:p14="http://schemas.microsoft.com/office/powerpoint/2010/main" val="166683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Pick the Original</a:t>
            </a:r>
          </a:p>
        </p:txBody>
      </p:sp>
      <p:grpSp>
        <p:nvGrpSpPr>
          <p:cNvPr id="12" name="Group 11"/>
          <p:cNvGrpSpPr/>
          <p:nvPr/>
        </p:nvGrpSpPr>
        <p:grpSpPr>
          <a:xfrm>
            <a:off x="7375294" y="2694426"/>
            <a:ext cx="2427384" cy="2092721"/>
            <a:chOff x="5867336" y="2377441"/>
            <a:chExt cx="2427384" cy="2092721"/>
          </a:xfrm>
        </p:grpSpPr>
        <p:cxnSp>
          <p:nvCxnSpPr>
            <p:cNvPr id="13" name="Straight Connector 12"/>
            <p:cNvCxnSpPr/>
            <p:nvPr/>
          </p:nvCxnSpPr>
          <p:spPr>
            <a:xfrm>
              <a:off x="5867336" y="3643175"/>
              <a:ext cx="2427384"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49336" y="3731498"/>
              <a:ext cx="2063385" cy="738664"/>
            </a:xfrm>
            <a:prstGeom prst="rect">
              <a:avLst/>
            </a:prstGeom>
            <a:noFill/>
          </p:spPr>
          <p:txBody>
            <a:bodyPr wrap="none" rtlCol="0">
              <a:spAutoFit/>
            </a:bodyPr>
            <a:lstStyle/>
            <a:p>
              <a:pPr algn="ctr"/>
              <a:r>
                <a:rPr lang="en-US" sz="2400" dirty="0">
                  <a:solidFill>
                    <a:srgbClr val="7030A0"/>
                  </a:solidFill>
                  <a:latin typeface="Avenir Book" charset="0"/>
                  <a:ea typeface="Avenir Book" charset="0"/>
                  <a:cs typeface="Avenir Book" charset="0"/>
                </a:rPr>
                <a:t>Pick time</a:t>
              </a:r>
            </a:p>
            <a:p>
              <a:pPr algn="ctr"/>
              <a:r>
                <a:rPr lang="en-US" dirty="0">
                  <a:solidFill>
                    <a:schemeClr val="bg1">
                      <a:lumMod val="50000"/>
                    </a:schemeClr>
                  </a:solidFill>
                  <a:latin typeface="Avenir Book" charset="0"/>
                  <a:ea typeface="Avenir Book" charset="0"/>
                  <a:cs typeface="Avenir Book" charset="0"/>
                </a:rPr>
                <a:t>User picks options</a:t>
              </a:r>
            </a:p>
          </p:txBody>
        </p:sp>
        <p:pic>
          <p:nvPicPr>
            <p:cNvPr id="15" name="Picture 14"/>
            <p:cNvPicPr>
              <a:picLocks noChangeAspect="1"/>
            </p:cNvPicPr>
            <p:nvPr/>
          </p:nvPicPr>
          <p:blipFill>
            <a:blip r:embed="rId3"/>
            <a:stretch>
              <a:fillRect/>
            </a:stretch>
          </p:blipFill>
          <p:spPr>
            <a:xfrm>
              <a:off x="5879233" y="2377441"/>
              <a:ext cx="2403591" cy="923994"/>
            </a:xfrm>
            <a:prstGeom prst="rect">
              <a:avLst/>
            </a:prstGeom>
          </p:spPr>
        </p:pic>
      </p:grpSp>
      <p:grpSp>
        <p:nvGrpSpPr>
          <p:cNvPr id="23" name="Group 22"/>
          <p:cNvGrpSpPr/>
          <p:nvPr/>
        </p:nvGrpSpPr>
        <p:grpSpPr>
          <a:xfrm>
            <a:off x="2402038" y="2694426"/>
            <a:ext cx="7590758" cy="2092721"/>
            <a:chOff x="894080" y="3592783"/>
            <a:chExt cx="7590758" cy="2092721"/>
          </a:xfrm>
        </p:grpSpPr>
        <p:cxnSp>
          <p:nvCxnSpPr>
            <p:cNvPr id="7" name="Straight Connector 6"/>
            <p:cNvCxnSpPr/>
            <p:nvPr/>
          </p:nvCxnSpPr>
          <p:spPr>
            <a:xfrm>
              <a:off x="996941" y="4858517"/>
              <a:ext cx="2243621"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99882" y="4946840"/>
              <a:ext cx="2037737" cy="738664"/>
            </a:xfrm>
            <a:prstGeom prst="rect">
              <a:avLst/>
            </a:prstGeom>
            <a:noFill/>
          </p:spPr>
          <p:txBody>
            <a:bodyPr wrap="none" rtlCol="0">
              <a:spAutoFit/>
            </a:bodyPr>
            <a:lstStyle/>
            <a:p>
              <a:pPr algn="ctr"/>
              <a:r>
                <a:rPr lang="en-US" sz="2400" dirty="0">
                  <a:solidFill>
                    <a:srgbClr val="00B0F0"/>
                  </a:solidFill>
                  <a:latin typeface="Avenir Book" charset="0"/>
                  <a:ea typeface="Avenir Book" charset="0"/>
                  <a:cs typeface="Avenir Book" charset="0"/>
                </a:rPr>
                <a:t>Glance time</a:t>
              </a:r>
            </a:p>
            <a:p>
              <a:pPr algn="ctr"/>
              <a:r>
                <a:rPr lang="en-US" dirty="0">
                  <a:solidFill>
                    <a:schemeClr val="bg1">
                      <a:lumMod val="50000"/>
                    </a:schemeClr>
                  </a:solidFill>
                  <a:latin typeface="Avenir Book" charset="0"/>
                  <a:ea typeface="Avenir Book" charset="0"/>
                  <a:cs typeface="Avenir Book" charset="0"/>
                </a:rPr>
                <a:t>Initial chart shown</a:t>
              </a:r>
            </a:p>
          </p:txBody>
        </p:sp>
        <p:cxnSp>
          <p:nvCxnSpPr>
            <p:cNvPr id="9" name="Straight Connector 8"/>
            <p:cNvCxnSpPr/>
            <p:nvPr/>
          </p:nvCxnSpPr>
          <p:spPr>
            <a:xfrm flipV="1">
              <a:off x="894080" y="4655621"/>
              <a:ext cx="7590758" cy="8161"/>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337757" y="4540055"/>
              <a:ext cx="0" cy="216817"/>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71667" y="4540055"/>
              <a:ext cx="0" cy="216817"/>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rotWithShape="1">
            <a:blip r:embed="rId3"/>
            <a:srcRect r="49284"/>
            <a:stretch/>
          </p:blipFill>
          <p:spPr>
            <a:xfrm>
              <a:off x="1509255" y="3592783"/>
              <a:ext cx="1218992" cy="923994"/>
            </a:xfrm>
            <a:prstGeom prst="rect">
              <a:avLst/>
            </a:prstGeom>
          </p:spPr>
        </p:pic>
      </p:grpSp>
      <p:grpSp>
        <p:nvGrpSpPr>
          <p:cNvPr id="17" name="Group 16"/>
          <p:cNvGrpSpPr/>
          <p:nvPr/>
        </p:nvGrpSpPr>
        <p:grpSpPr>
          <a:xfrm>
            <a:off x="4940500" y="2770592"/>
            <a:ext cx="2243990" cy="2016555"/>
            <a:chOff x="3432542" y="2453607"/>
            <a:chExt cx="2243990" cy="2016555"/>
          </a:xfrm>
        </p:grpSpPr>
        <p:cxnSp>
          <p:nvCxnSpPr>
            <p:cNvPr id="18" name="Straight Connector 17"/>
            <p:cNvCxnSpPr/>
            <p:nvPr/>
          </p:nvCxnSpPr>
          <p:spPr>
            <a:xfrm>
              <a:off x="3432542" y="3643175"/>
              <a:ext cx="224399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08793" y="3731498"/>
              <a:ext cx="1691489" cy="738664"/>
            </a:xfrm>
            <a:prstGeom prst="rect">
              <a:avLst/>
            </a:prstGeom>
            <a:noFill/>
          </p:spPr>
          <p:txBody>
            <a:bodyPr wrap="none" rtlCol="0">
              <a:spAutoFit/>
            </a:bodyPr>
            <a:lstStyle/>
            <a:p>
              <a:pPr algn="ctr"/>
              <a:r>
                <a:rPr lang="en-US" sz="2400" dirty="0">
                  <a:solidFill>
                    <a:srgbClr val="FF0000"/>
                  </a:solidFill>
                  <a:latin typeface="Avenir Book" charset="0"/>
                  <a:ea typeface="Avenir Book" charset="0"/>
                  <a:cs typeface="Avenir Book" charset="0"/>
                </a:rPr>
                <a:t>Pause time</a:t>
              </a:r>
            </a:p>
            <a:p>
              <a:pPr algn="ctr"/>
              <a:r>
                <a:rPr lang="en-US" dirty="0">
                  <a:solidFill>
                    <a:schemeClr val="bg1">
                      <a:lumMod val="50000"/>
                    </a:schemeClr>
                  </a:solidFill>
                  <a:latin typeface="Avenir Book" charset="0"/>
                  <a:ea typeface="Avenir Book" charset="0"/>
                  <a:cs typeface="Avenir Book" charset="0"/>
                </a:rPr>
                <a:t>Mask shown</a:t>
              </a: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1131" y="2453607"/>
              <a:ext cx="1126812" cy="804865"/>
            </a:xfrm>
            <a:prstGeom prst="rect">
              <a:avLst/>
            </a:prstGeom>
            <a:ln>
              <a:solidFill>
                <a:srgbClr val="505050"/>
              </a:solidFill>
            </a:ln>
          </p:spPr>
        </p:pic>
      </p:grpSp>
    </p:spTree>
    <p:extLst>
      <p:ext uri="{BB962C8B-B14F-4D97-AF65-F5344CB8AC3E}">
        <p14:creationId xmlns:p14="http://schemas.microsoft.com/office/powerpoint/2010/main" val="186591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1886353" y="2272122"/>
            <a:ext cx="8414179" cy="3234598"/>
          </a:xfrm>
          <a:prstGeom prst="rect">
            <a:avLst/>
          </a:prstGeom>
        </p:spPr>
      </p:pic>
      <p:pic>
        <p:nvPicPr>
          <p:cNvPr id="16" name="Picture 15"/>
          <p:cNvPicPr>
            <a:picLocks noChangeAspect="1"/>
          </p:cNvPicPr>
          <p:nvPr/>
        </p:nvPicPr>
        <p:blipFill rotWithShape="1">
          <a:blip r:embed="rId2"/>
          <a:srcRect r="49284"/>
          <a:stretch/>
        </p:blipFill>
        <p:spPr>
          <a:xfrm>
            <a:off x="3959796" y="2272122"/>
            <a:ext cx="4267290" cy="3234598"/>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1143" y="2480638"/>
            <a:ext cx="3944596" cy="2817566"/>
          </a:xfrm>
          <a:prstGeom prst="rect">
            <a:avLst/>
          </a:prstGeom>
          <a:ln>
            <a:solidFill>
              <a:srgbClr val="505050"/>
            </a:solidFill>
          </a:ln>
        </p:spPr>
      </p:pic>
      <p:sp>
        <p:nvSpPr>
          <p:cNvPr id="18" name="TextBox 17"/>
          <p:cNvSpPr txBox="1"/>
          <p:nvPr/>
        </p:nvSpPr>
        <p:spPr>
          <a:xfrm>
            <a:off x="3158443" y="462841"/>
            <a:ext cx="2603598" cy="1107996"/>
          </a:xfrm>
          <a:prstGeom prst="rect">
            <a:avLst/>
          </a:prstGeom>
          <a:noFill/>
        </p:spPr>
        <p:txBody>
          <a:bodyPr wrap="none" rtlCol="0">
            <a:spAutoFit/>
          </a:bodyPr>
          <a:lstStyle/>
          <a:p>
            <a:pPr marL="57150" algn="ctr"/>
            <a:r>
              <a:rPr lang="en-US" sz="6600">
                <a:latin typeface="Gill Sans"/>
                <a:cs typeface="Gill Sans"/>
              </a:rPr>
              <a:t>Ready?</a:t>
            </a:r>
            <a:endParaRPr lang="en-US" sz="6600" dirty="0">
              <a:latin typeface="Gill Sans"/>
              <a:cs typeface="Gill Sans"/>
            </a:endParaRPr>
          </a:p>
        </p:txBody>
      </p:sp>
      <p:sp>
        <p:nvSpPr>
          <p:cNvPr id="19" name="TextBox 18"/>
          <p:cNvSpPr txBox="1"/>
          <p:nvPr/>
        </p:nvSpPr>
        <p:spPr>
          <a:xfrm>
            <a:off x="6079933" y="786008"/>
            <a:ext cx="473206" cy="646331"/>
          </a:xfrm>
          <a:prstGeom prst="rect">
            <a:avLst/>
          </a:prstGeom>
          <a:noFill/>
        </p:spPr>
        <p:txBody>
          <a:bodyPr wrap="none" rtlCol="0">
            <a:spAutoFit/>
          </a:bodyPr>
          <a:lstStyle/>
          <a:p>
            <a:pPr marL="57150"/>
            <a:r>
              <a:rPr lang="en-US" sz="3600" dirty="0">
                <a:latin typeface="Gill Sans"/>
                <a:cs typeface="Gill Sans"/>
              </a:rPr>
              <a:t>3</a:t>
            </a:r>
          </a:p>
        </p:txBody>
      </p:sp>
      <p:sp>
        <p:nvSpPr>
          <p:cNvPr id="20" name="TextBox 19"/>
          <p:cNvSpPr txBox="1"/>
          <p:nvPr/>
        </p:nvSpPr>
        <p:spPr>
          <a:xfrm>
            <a:off x="6794087" y="786008"/>
            <a:ext cx="473206" cy="646331"/>
          </a:xfrm>
          <a:prstGeom prst="rect">
            <a:avLst/>
          </a:prstGeom>
          <a:noFill/>
        </p:spPr>
        <p:txBody>
          <a:bodyPr wrap="none" rtlCol="0">
            <a:spAutoFit/>
          </a:bodyPr>
          <a:lstStyle/>
          <a:p>
            <a:pPr marL="57150"/>
            <a:r>
              <a:rPr lang="en-US" sz="3600" dirty="0">
                <a:latin typeface="Gill Sans"/>
                <a:cs typeface="Gill Sans"/>
              </a:rPr>
              <a:t>2</a:t>
            </a:r>
          </a:p>
        </p:txBody>
      </p:sp>
      <p:sp>
        <p:nvSpPr>
          <p:cNvPr id="21" name="TextBox 20"/>
          <p:cNvSpPr txBox="1"/>
          <p:nvPr/>
        </p:nvSpPr>
        <p:spPr>
          <a:xfrm>
            <a:off x="7508240" y="786008"/>
            <a:ext cx="473206" cy="646331"/>
          </a:xfrm>
          <a:prstGeom prst="rect">
            <a:avLst/>
          </a:prstGeom>
          <a:noFill/>
        </p:spPr>
        <p:txBody>
          <a:bodyPr wrap="none" rtlCol="0">
            <a:spAutoFit/>
          </a:bodyPr>
          <a:lstStyle/>
          <a:p>
            <a:pPr marL="57150"/>
            <a:r>
              <a:rPr lang="en-US" sz="3600" dirty="0">
                <a:latin typeface="Gill Sans"/>
                <a:cs typeface="Gill Sans"/>
              </a:rPr>
              <a:t>1</a:t>
            </a:r>
          </a:p>
        </p:txBody>
      </p:sp>
    </p:spTree>
    <p:extLst>
      <p:ext uri="{BB962C8B-B14F-4D97-AF65-F5344CB8AC3E}">
        <p14:creationId xmlns:p14="http://schemas.microsoft.com/office/powerpoint/2010/main" val="1936279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20"/>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21"/>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1000"/>
                                  </p:stCondLst>
                                  <p:childTnLst>
                                    <p:set>
                                      <p:cBhvr>
                                        <p:cTn id="15" dur="1" fill="hold">
                                          <p:stCondLst>
                                            <p:cond delay="0"/>
                                          </p:stCondLst>
                                        </p:cTn>
                                        <p:tgtEl>
                                          <p:spTgt spid="16"/>
                                        </p:tgtEl>
                                        <p:attrNameLst>
                                          <p:attrName>style.visibility</p:attrName>
                                        </p:attrNameLst>
                                      </p:cBhvr>
                                      <p:to>
                                        <p:strVal val="visible"/>
                                      </p:to>
                                    </p:set>
                                  </p:childTnLst>
                                </p:cTn>
                              </p:par>
                            </p:childTnLst>
                          </p:cTn>
                        </p:par>
                        <p:par>
                          <p:cTn id="16" fill="hold">
                            <p:stCondLst>
                              <p:cond delay="3000"/>
                            </p:stCondLst>
                            <p:childTnLst>
                              <p:par>
                                <p:cTn id="17" presetID="1" presetClass="exit" presetSubtype="0" fill="hold" nodeType="afterEffect">
                                  <p:stCondLst>
                                    <p:cond delay="200"/>
                                  </p:stCondLst>
                                  <p:childTnLst>
                                    <p:set>
                                      <p:cBhvr>
                                        <p:cTn id="18" dur="1" fill="hold">
                                          <p:stCondLst>
                                            <p:cond delay="0"/>
                                          </p:stCondLst>
                                        </p:cTn>
                                        <p:tgtEl>
                                          <p:spTgt spid="16"/>
                                        </p:tgtEl>
                                        <p:attrNameLst>
                                          <p:attrName>style.visibility</p:attrName>
                                        </p:attrNameLst>
                                      </p:cBhvr>
                                      <p:to>
                                        <p:strVal val="hidden"/>
                                      </p:to>
                                    </p:set>
                                  </p:childTnLst>
                                </p:cTn>
                              </p:par>
                            </p:childTnLst>
                          </p:cTn>
                        </p:par>
                        <p:par>
                          <p:cTn id="19" fill="hold">
                            <p:stCondLst>
                              <p:cond delay="3200"/>
                            </p:stCondLst>
                            <p:childTnLst>
                              <p:par>
                                <p:cTn id="20" presetID="1" presetClass="entr" presetSubtype="0"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childTnLst>
                          </p:cTn>
                        </p:par>
                        <p:par>
                          <p:cTn id="22" fill="hold">
                            <p:stCondLst>
                              <p:cond delay="3200"/>
                            </p:stCondLst>
                            <p:childTnLst>
                              <p:par>
                                <p:cTn id="23" presetID="1" presetClass="exit" presetSubtype="0" fill="hold" nodeType="afterEffect">
                                  <p:stCondLst>
                                    <p:cond delay="200"/>
                                  </p:stCondLst>
                                  <p:childTnLst>
                                    <p:set>
                                      <p:cBhvr>
                                        <p:cTn id="24" dur="1" fill="hold">
                                          <p:stCondLst>
                                            <p:cond delay="0"/>
                                          </p:stCondLst>
                                        </p:cTn>
                                        <p:tgtEl>
                                          <p:spTgt spid="17"/>
                                        </p:tgtEl>
                                        <p:attrNameLst>
                                          <p:attrName>style.visibility</p:attrName>
                                        </p:attrNameLst>
                                      </p:cBhvr>
                                      <p:to>
                                        <p:strVal val="hidden"/>
                                      </p:to>
                                    </p:set>
                                  </p:childTnLst>
                                </p:cTn>
                              </p:par>
                            </p:childTnLst>
                          </p:cTn>
                        </p:par>
                        <p:par>
                          <p:cTn id="25" fill="hold">
                            <p:stCondLst>
                              <p:cond delay="3400"/>
                            </p:stCondLst>
                            <p:childTnLst>
                              <p:par>
                                <p:cTn id="26" presetID="1" presetClass="entr" presetSubtype="0"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457214" y="3512818"/>
            <a:ext cx="4444452" cy="2238451"/>
            <a:chOff x="1933214" y="3512817"/>
            <a:chExt cx="4444452" cy="2238451"/>
          </a:xfrm>
        </p:grpSpPr>
        <p:pic>
          <p:nvPicPr>
            <p:cNvPr id="20" name="Picture 19"/>
            <p:cNvPicPr>
              <a:picLocks noChangeAspect="1"/>
            </p:cNvPicPr>
            <p:nvPr/>
          </p:nvPicPr>
          <p:blipFill>
            <a:blip r:embed="rId3"/>
            <a:stretch>
              <a:fillRect/>
            </a:stretch>
          </p:blipFill>
          <p:spPr>
            <a:xfrm>
              <a:off x="1933214" y="3529042"/>
              <a:ext cx="4444452" cy="2222226"/>
            </a:xfrm>
            <a:prstGeom prst="rect">
              <a:avLst/>
            </a:prstGeom>
          </p:spPr>
        </p:pic>
        <p:sp>
          <p:nvSpPr>
            <p:cNvPr id="13" name="Rectangle 12"/>
            <p:cNvSpPr/>
            <p:nvPr/>
          </p:nvSpPr>
          <p:spPr>
            <a:xfrm>
              <a:off x="2797561" y="3512817"/>
              <a:ext cx="3526614" cy="1535327"/>
            </a:xfrm>
            <a:prstGeom prst="rect">
              <a:avLst/>
            </a:prstGeom>
            <a:solidFill>
              <a:schemeClr val="bg1"/>
            </a:solidFill>
            <a:ln w="19050" cmpd="sng">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grpSp>
      <p:sp>
        <p:nvSpPr>
          <p:cNvPr id="2" name="Title 1"/>
          <p:cNvSpPr>
            <a:spLocks noGrp="1"/>
          </p:cNvSpPr>
          <p:nvPr>
            <p:ph type="title"/>
          </p:nvPr>
        </p:nvSpPr>
        <p:spPr/>
        <p:txBody>
          <a:bodyPr/>
          <a:lstStyle/>
          <a:p>
            <a:r>
              <a:rPr lang="en-US" dirty="0"/>
              <a:t>Pick the Original</a:t>
            </a:r>
          </a:p>
        </p:txBody>
      </p:sp>
      <p:pic>
        <p:nvPicPr>
          <p:cNvPr id="15" name="Picture 14"/>
          <p:cNvPicPr>
            <a:picLocks noChangeAspect="1"/>
          </p:cNvPicPr>
          <p:nvPr/>
        </p:nvPicPr>
        <p:blipFill>
          <a:blip r:embed="rId4"/>
          <a:stretch>
            <a:fillRect/>
          </a:stretch>
        </p:blipFill>
        <p:spPr>
          <a:xfrm>
            <a:off x="4028867" y="1511183"/>
            <a:ext cx="4134269" cy="1589305"/>
          </a:xfrm>
          <a:prstGeom prst="rect">
            <a:avLst/>
          </a:prstGeom>
        </p:spPr>
      </p:pic>
      <p:sp>
        <p:nvSpPr>
          <p:cNvPr id="12" name="TextBox 11"/>
          <p:cNvSpPr txBox="1"/>
          <p:nvPr/>
        </p:nvSpPr>
        <p:spPr>
          <a:xfrm rot="16200000">
            <a:off x="2782766" y="4235382"/>
            <a:ext cx="1298432" cy="400110"/>
          </a:xfrm>
          <a:prstGeom prst="rect">
            <a:avLst/>
          </a:prstGeom>
          <a:noFill/>
        </p:spPr>
        <p:txBody>
          <a:bodyPr wrap="none" rtlCol="0">
            <a:spAutoFit/>
          </a:bodyPr>
          <a:lstStyle/>
          <a:p>
            <a:pPr marL="57150"/>
            <a:r>
              <a:rPr lang="en-US" sz="2000" dirty="0">
                <a:solidFill>
                  <a:schemeClr val="bg1">
                    <a:lumMod val="50000"/>
                  </a:schemeClr>
                </a:solidFill>
                <a:latin typeface="Open Sans" charset="0"/>
                <a:ea typeface="Open Sans" charset="0"/>
                <a:cs typeface="Open Sans" charset="0"/>
              </a:rPr>
              <a:t>Accuracy</a:t>
            </a:r>
          </a:p>
        </p:txBody>
      </p:sp>
      <p:sp>
        <p:nvSpPr>
          <p:cNvPr id="11" name="TextBox 10"/>
          <p:cNvSpPr txBox="1"/>
          <p:nvPr/>
        </p:nvSpPr>
        <p:spPr>
          <a:xfrm>
            <a:off x="6146800" y="5385215"/>
            <a:ext cx="205147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Increased</a:t>
            </a:r>
          </a:p>
        </p:txBody>
      </p:sp>
      <p:sp>
        <p:nvSpPr>
          <p:cNvPr id="21" name="TextBox 20"/>
          <p:cNvSpPr txBox="1"/>
          <p:nvPr/>
        </p:nvSpPr>
        <p:spPr>
          <a:xfrm>
            <a:off x="4109730" y="5385215"/>
            <a:ext cx="186435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Reduced</a:t>
            </a:r>
          </a:p>
        </p:txBody>
      </p:sp>
      <p:sp>
        <p:nvSpPr>
          <p:cNvPr id="5" name="TextBox 4"/>
          <p:cNvSpPr txBox="1"/>
          <p:nvPr/>
        </p:nvSpPr>
        <p:spPr>
          <a:xfrm>
            <a:off x="5092706" y="5681051"/>
            <a:ext cx="2061205" cy="461665"/>
          </a:xfrm>
          <a:prstGeom prst="rect">
            <a:avLst/>
          </a:prstGeom>
          <a:noFill/>
        </p:spPr>
        <p:txBody>
          <a:bodyPr wrap="none" rtlCol="0">
            <a:spAutoFit/>
          </a:bodyPr>
          <a:lstStyle/>
          <a:p>
            <a:pPr marL="57150"/>
            <a:r>
              <a:rPr lang="en-US" sz="2400" dirty="0">
                <a:solidFill>
                  <a:schemeClr val="bg1">
                    <a:lumMod val="50000"/>
                  </a:schemeClr>
                </a:solidFill>
                <a:latin typeface="Gill Sans"/>
                <a:cs typeface="Gill Sans"/>
              </a:rPr>
              <a:t>Change in PAE</a:t>
            </a:r>
          </a:p>
        </p:txBody>
      </p:sp>
    </p:spTree>
    <p:extLst>
      <p:ext uri="{BB962C8B-B14F-4D97-AF65-F5344CB8AC3E}">
        <p14:creationId xmlns:p14="http://schemas.microsoft.com/office/powerpoint/2010/main" val="46729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p:bldP spid="21" grpId="0"/>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stretch>
            <a:fillRect/>
          </a:stretch>
        </p:blipFill>
        <p:spPr>
          <a:xfrm>
            <a:off x="3457214" y="3529042"/>
            <a:ext cx="4444452" cy="2222226"/>
          </a:xfrm>
          <a:prstGeom prst="rect">
            <a:avLst/>
          </a:prstGeom>
        </p:spPr>
      </p:pic>
      <p:sp>
        <p:nvSpPr>
          <p:cNvPr id="2" name="Title 1"/>
          <p:cNvSpPr>
            <a:spLocks noGrp="1"/>
          </p:cNvSpPr>
          <p:nvPr>
            <p:ph type="title"/>
          </p:nvPr>
        </p:nvSpPr>
        <p:spPr/>
        <p:txBody>
          <a:bodyPr/>
          <a:lstStyle/>
          <a:p>
            <a:r>
              <a:rPr lang="en-US" dirty="0"/>
              <a:t>Pick the Original</a:t>
            </a:r>
          </a:p>
        </p:txBody>
      </p:sp>
      <p:pic>
        <p:nvPicPr>
          <p:cNvPr id="15" name="Picture 14"/>
          <p:cNvPicPr>
            <a:picLocks noChangeAspect="1"/>
          </p:cNvPicPr>
          <p:nvPr/>
        </p:nvPicPr>
        <p:blipFill>
          <a:blip r:embed="rId4"/>
          <a:stretch>
            <a:fillRect/>
          </a:stretch>
        </p:blipFill>
        <p:spPr>
          <a:xfrm>
            <a:off x="4028867" y="1511183"/>
            <a:ext cx="4134269" cy="1589305"/>
          </a:xfrm>
          <a:prstGeom prst="rect">
            <a:avLst/>
          </a:prstGeom>
        </p:spPr>
      </p:pic>
      <p:sp>
        <p:nvSpPr>
          <p:cNvPr id="12" name="TextBox 11"/>
          <p:cNvSpPr txBox="1"/>
          <p:nvPr/>
        </p:nvSpPr>
        <p:spPr>
          <a:xfrm rot="16200000">
            <a:off x="2782766" y="4235382"/>
            <a:ext cx="1298432" cy="400110"/>
          </a:xfrm>
          <a:prstGeom prst="rect">
            <a:avLst/>
          </a:prstGeom>
          <a:noFill/>
        </p:spPr>
        <p:txBody>
          <a:bodyPr wrap="none" rtlCol="0">
            <a:spAutoFit/>
          </a:bodyPr>
          <a:lstStyle/>
          <a:p>
            <a:pPr marL="57150"/>
            <a:r>
              <a:rPr lang="en-US" sz="2000" dirty="0">
                <a:solidFill>
                  <a:schemeClr val="bg1">
                    <a:lumMod val="50000"/>
                  </a:schemeClr>
                </a:solidFill>
                <a:latin typeface="Open Sans" charset="0"/>
                <a:ea typeface="Open Sans" charset="0"/>
                <a:cs typeface="Open Sans" charset="0"/>
              </a:rPr>
              <a:t>Accuracy</a:t>
            </a:r>
          </a:p>
        </p:txBody>
      </p:sp>
      <p:sp>
        <p:nvSpPr>
          <p:cNvPr id="11" name="TextBox 10"/>
          <p:cNvSpPr txBox="1"/>
          <p:nvPr/>
        </p:nvSpPr>
        <p:spPr>
          <a:xfrm>
            <a:off x="6146800" y="5385215"/>
            <a:ext cx="205147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Increased</a:t>
            </a:r>
          </a:p>
        </p:txBody>
      </p:sp>
      <p:sp>
        <p:nvSpPr>
          <p:cNvPr id="21" name="TextBox 20"/>
          <p:cNvSpPr txBox="1"/>
          <p:nvPr/>
        </p:nvSpPr>
        <p:spPr>
          <a:xfrm>
            <a:off x="4109730" y="5385215"/>
            <a:ext cx="186435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Reduced</a:t>
            </a:r>
          </a:p>
        </p:txBody>
      </p:sp>
      <p:sp>
        <p:nvSpPr>
          <p:cNvPr id="5" name="TextBox 4"/>
          <p:cNvSpPr txBox="1"/>
          <p:nvPr/>
        </p:nvSpPr>
        <p:spPr>
          <a:xfrm>
            <a:off x="5092706" y="5681051"/>
            <a:ext cx="2061205" cy="461665"/>
          </a:xfrm>
          <a:prstGeom prst="rect">
            <a:avLst/>
          </a:prstGeom>
          <a:noFill/>
        </p:spPr>
        <p:txBody>
          <a:bodyPr wrap="none" rtlCol="0">
            <a:spAutoFit/>
          </a:bodyPr>
          <a:lstStyle/>
          <a:p>
            <a:pPr marL="57150"/>
            <a:r>
              <a:rPr lang="en-US" sz="2400" dirty="0">
                <a:solidFill>
                  <a:schemeClr val="bg1">
                    <a:lumMod val="50000"/>
                  </a:schemeClr>
                </a:solidFill>
                <a:latin typeface="Gill Sans"/>
                <a:cs typeface="Gill Sans"/>
              </a:rPr>
              <a:t>Change in PAE</a:t>
            </a:r>
          </a:p>
        </p:txBody>
      </p:sp>
      <p:grpSp>
        <p:nvGrpSpPr>
          <p:cNvPr id="14" name="Group 13"/>
          <p:cNvGrpSpPr/>
          <p:nvPr/>
        </p:nvGrpSpPr>
        <p:grpSpPr>
          <a:xfrm>
            <a:off x="5875175" y="6253759"/>
            <a:ext cx="2443860" cy="369332"/>
            <a:chOff x="4952619" y="6253759"/>
            <a:chExt cx="2443860" cy="369332"/>
          </a:xfrm>
        </p:grpSpPr>
        <p:sp>
          <p:nvSpPr>
            <p:cNvPr id="16" name="TextBox 15"/>
            <p:cNvSpPr txBox="1"/>
            <p:nvPr/>
          </p:nvSpPr>
          <p:spPr>
            <a:xfrm>
              <a:off x="4952619" y="6253759"/>
              <a:ext cx="1292277" cy="369332"/>
            </a:xfrm>
            <a:prstGeom prst="rect">
              <a:avLst/>
            </a:prstGeom>
            <a:noFill/>
          </p:spPr>
          <p:txBody>
            <a:bodyPr wrap="none" rtlCol="0">
              <a:spAutoFit/>
            </a:bodyPr>
            <a:lstStyle/>
            <a:p>
              <a:pPr marL="57150"/>
              <a:r>
                <a:rPr lang="en-US" dirty="0">
                  <a:solidFill>
                    <a:schemeClr val="bg1">
                      <a:lumMod val="50000"/>
                    </a:schemeClr>
                  </a:solidFill>
                  <a:latin typeface="Open Sans" charset="0"/>
                  <a:ea typeface="Open Sans" charset="0"/>
                  <a:cs typeface="Open Sans" charset="0"/>
                </a:rPr>
                <a:t>Initial PAE</a:t>
              </a:r>
            </a:p>
          </p:txBody>
        </p:sp>
        <p:pic>
          <p:nvPicPr>
            <p:cNvPr id="17" name="Picture 16"/>
            <p:cNvPicPr>
              <a:picLocks noChangeAspect="1"/>
            </p:cNvPicPr>
            <p:nvPr/>
          </p:nvPicPr>
          <p:blipFill rotWithShape="1">
            <a:blip r:embed="rId5"/>
            <a:srcRect l="67404"/>
            <a:stretch/>
          </p:blipFill>
          <p:spPr>
            <a:xfrm>
              <a:off x="6335350" y="6268519"/>
              <a:ext cx="1061129" cy="339812"/>
            </a:xfrm>
            <a:prstGeom prst="rect">
              <a:avLst/>
            </a:prstGeom>
          </p:spPr>
        </p:pic>
      </p:grpSp>
    </p:spTree>
    <p:extLst>
      <p:ext uri="{BB962C8B-B14F-4D97-AF65-F5344CB8AC3E}">
        <p14:creationId xmlns:p14="http://schemas.microsoft.com/office/powerpoint/2010/main" val="361853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Where does </a:t>
            </a:r>
            <a:r>
              <a:rPr lang="en-US" dirty="0" err="1"/>
              <a:t>Ermac</a:t>
            </a:r>
            <a:r>
              <a:rPr lang="en-US" dirty="0"/>
              <a:t> draw the line between the visualization library and the database?  Where does Tableau draw the line?</a:t>
            </a:r>
          </a:p>
        </p:txBody>
      </p:sp>
    </p:spTree>
    <p:extLst>
      <p:ext uri="{BB962C8B-B14F-4D97-AF65-F5344CB8AC3E}">
        <p14:creationId xmlns:p14="http://schemas.microsoft.com/office/powerpoint/2010/main" val="17675539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a:srcRect b="13809"/>
          <a:stretch/>
        </p:blipFill>
        <p:spPr>
          <a:xfrm>
            <a:off x="3457214" y="3534719"/>
            <a:ext cx="4444452" cy="1915364"/>
          </a:xfrm>
          <a:prstGeom prst="rect">
            <a:avLst/>
          </a:prstGeom>
        </p:spPr>
      </p:pic>
      <p:sp>
        <p:nvSpPr>
          <p:cNvPr id="2" name="Title 1"/>
          <p:cNvSpPr>
            <a:spLocks noGrp="1"/>
          </p:cNvSpPr>
          <p:nvPr>
            <p:ph type="title"/>
          </p:nvPr>
        </p:nvSpPr>
        <p:spPr/>
        <p:txBody>
          <a:bodyPr/>
          <a:lstStyle/>
          <a:p>
            <a:r>
              <a:rPr lang="en-US" dirty="0"/>
              <a:t>Pick the Original</a:t>
            </a:r>
          </a:p>
        </p:txBody>
      </p:sp>
      <p:pic>
        <p:nvPicPr>
          <p:cNvPr id="15" name="Picture 14"/>
          <p:cNvPicPr>
            <a:picLocks noChangeAspect="1"/>
          </p:cNvPicPr>
          <p:nvPr/>
        </p:nvPicPr>
        <p:blipFill>
          <a:blip r:embed="rId4"/>
          <a:stretch>
            <a:fillRect/>
          </a:stretch>
        </p:blipFill>
        <p:spPr>
          <a:xfrm>
            <a:off x="4028867" y="1511183"/>
            <a:ext cx="4134269" cy="1589305"/>
          </a:xfrm>
          <a:prstGeom prst="rect">
            <a:avLst/>
          </a:prstGeom>
        </p:spPr>
      </p:pic>
      <p:sp>
        <p:nvSpPr>
          <p:cNvPr id="12" name="TextBox 11"/>
          <p:cNvSpPr txBox="1"/>
          <p:nvPr/>
        </p:nvSpPr>
        <p:spPr>
          <a:xfrm rot="16200000">
            <a:off x="2782766" y="4235382"/>
            <a:ext cx="1298432" cy="400110"/>
          </a:xfrm>
          <a:prstGeom prst="rect">
            <a:avLst/>
          </a:prstGeom>
          <a:noFill/>
        </p:spPr>
        <p:txBody>
          <a:bodyPr wrap="none" rtlCol="0">
            <a:spAutoFit/>
          </a:bodyPr>
          <a:lstStyle/>
          <a:p>
            <a:pPr marL="57150"/>
            <a:r>
              <a:rPr lang="en-US" sz="2000" dirty="0">
                <a:solidFill>
                  <a:schemeClr val="bg1">
                    <a:lumMod val="50000"/>
                  </a:schemeClr>
                </a:solidFill>
                <a:latin typeface="Open Sans" charset="0"/>
                <a:ea typeface="Open Sans" charset="0"/>
                <a:cs typeface="Open Sans" charset="0"/>
              </a:rPr>
              <a:t>Accuracy</a:t>
            </a:r>
          </a:p>
        </p:txBody>
      </p:sp>
      <p:sp>
        <p:nvSpPr>
          <p:cNvPr id="11" name="TextBox 10"/>
          <p:cNvSpPr txBox="1"/>
          <p:nvPr/>
        </p:nvSpPr>
        <p:spPr>
          <a:xfrm>
            <a:off x="6146800" y="5385215"/>
            <a:ext cx="205147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Increased</a:t>
            </a:r>
          </a:p>
        </p:txBody>
      </p:sp>
      <p:sp>
        <p:nvSpPr>
          <p:cNvPr id="21" name="TextBox 20"/>
          <p:cNvSpPr txBox="1"/>
          <p:nvPr/>
        </p:nvSpPr>
        <p:spPr>
          <a:xfrm>
            <a:off x="4109730" y="5385215"/>
            <a:ext cx="186435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Reduced</a:t>
            </a:r>
          </a:p>
        </p:txBody>
      </p:sp>
      <p:sp>
        <p:nvSpPr>
          <p:cNvPr id="5" name="TextBox 4"/>
          <p:cNvSpPr txBox="1"/>
          <p:nvPr/>
        </p:nvSpPr>
        <p:spPr>
          <a:xfrm>
            <a:off x="5092706" y="5681051"/>
            <a:ext cx="2061205" cy="461665"/>
          </a:xfrm>
          <a:prstGeom prst="rect">
            <a:avLst/>
          </a:prstGeom>
          <a:noFill/>
        </p:spPr>
        <p:txBody>
          <a:bodyPr wrap="none" rtlCol="0">
            <a:spAutoFit/>
          </a:bodyPr>
          <a:lstStyle/>
          <a:p>
            <a:pPr marL="57150"/>
            <a:r>
              <a:rPr lang="en-US" sz="2400" dirty="0">
                <a:solidFill>
                  <a:schemeClr val="bg1">
                    <a:lumMod val="50000"/>
                  </a:schemeClr>
                </a:solidFill>
                <a:latin typeface="Gill Sans"/>
                <a:cs typeface="Gill Sans"/>
              </a:rPr>
              <a:t>Change in PAE</a:t>
            </a:r>
          </a:p>
        </p:txBody>
      </p:sp>
      <p:grpSp>
        <p:nvGrpSpPr>
          <p:cNvPr id="26" name="Group 25"/>
          <p:cNvGrpSpPr/>
          <p:nvPr/>
        </p:nvGrpSpPr>
        <p:grpSpPr>
          <a:xfrm>
            <a:off x="3771366" y="6253759"/>
            <a:ext cx="4547671" cy="369332"/>
            <a:chOff x="2848809" y="6253759"/>
            <a:chExt cx="4547671" cy="369332"/>
          </a:xfrm>
        </p:grpSpPr>
        <p:sp>
          <p:nvSpPr>
            <p:cNvPr id="22" name="TextBox 21"/>
            <p:cNvSpPr txBox="1"/>
            <p:nvPr/>
          </p:nvSpPr>
          <p:spPr>
            <a:xfrm>
              <a:off x="2848809" y="6253759"/>
              <a:ext cx="1292277" cy="369332"/>
            </a:xfrm>
            <a:prstGeom prst="rect">
              <a:avLst/>
            </a:prstGeom>
            <a:noFill/>
          </p:spPr>
          <p:txBody>
            <a:bodyPr wrap="none" rtlCol="0">
              <a:spAutoFit/>
            </a:bodyPr>
            <a:lstStyle/>
            <a:p>
              <a:pPr marL="57150"/>
              <a:r>
                <a:rPr lang="en-US" dirty="0">
                  <a:solidFill>
                    <a:schemeClr val="bg1">
                      <a:lumMod val="50000"/>
                    </a:schemeClr>
                  </a:solidFill>
                  <a:latin typeface="Open Sans" charset="0"/>
                  <a:ea typeface="Open Sans" charset="0"/>
                  <a:cs typeface="Open Sans" charset="0"/>
                </a:rPr>
                <a:t>Initial PAE</a:t>
              </a:r>
            </a:p>
          </p:txBody>
        </p:sp>
        <p:pic>
          <p:nvPicPr>
            <p:cNvPr id="25" name="Picture 24"/>
            <p:cNvPicPr>
              <a:picLocks noChangeAspect="1"/>
            </p:cNvPicPr>
            <p:nvPr/>
          </p:nvPicPr>
          <p:blipFill>
            <a:blip r:embed="rId5"/>
            <a:stretch>
              <a:fillRect/>
            </a:stretch>
          </p:blipFill>
          <p:spPr>
            <a:xfrm>
              <a:off x="4141086" y="6268519"/>
              <a:ext cx="3255394" cy="339812"/>
            </a:xfrm>
            <a:prstGeom prst="rect">
              <a:avLst/>
            </a:prstGeom>
          </p:spPr>
        </p:pic>
      </p:grpSp>
    </p:spTree>
    <p:extLst>
      <p:ext uri="{BB962C8B-B14F-4D97-AF65-F5344CB8AC3E}">
        <p14:creationId xmlns:p14="http://schemas.microsoft.com/office/powerpoint/2010/main" val="9719655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Pick The Signal</a:t>
            </a:r>
          </a:p>
        </p:txBody>
      </p:sp>
      <p:sp>
        <p:nvSpPr>
          <p:cNvPr id="10" name="Content Placeholder 9"/>
          <p:cNvSpPr>
            <a:spLocks noGrp="1"/>
          </p:cNvSpPr>
          <p:nvPr>
            <p:ph idx="1"/>
          </p:nvPr>
        </p:nvSpPr>
        <p:spPr>
          <a:xfrm>
            <a:off x="1981200" y="1683790"/>
            <a:ext cx="8229600" cy="704239"/>
          </a:xfrm>
        </p:spPr>
        <p:txBody>
          <a:bodyPr>
            <a:noAutofit/>
          </a:bodyPr>
          <a:lstStyle/>
          <a:p>
            <a:pPr marL="0" indent="0" algn="ctr">
              <a:buNone/>
            </a:pPr>
            <a:r>
              <a:rPr lang="en-US" dirty="0"/>
              <a:t>Which base function is most representative of chart? </a:t>
            </a:r>
          </a:p>
        </p:txBody>
      </p:sp>
      <p:pic>
        <p:nvPicPr>
          <p:cNvPr id="4" name="Picture 3"/>
          <p:cNvPicPr>
            <a:picLocks noChangeAspect="1"/>
          </p:cNvPicPr>
          <p:nvPr/>
        </p:nvPicPr>
        <p:blipFill rotWithShape="1">
          <a:blip r:embed="rId3"/>
          <a:srcRect l="49823"/>
          <a:stretch/>
        </p:blipFill>
        <p:spPr>
          <a:xfrm>
            <a:off x="1645244" y="2893672"/>
            <a:ext cx="3668306" cy="1518931"/>
          </a:xfrm>
          <a:prstGeom prst="rect">
            <a:avLst/>
          </a:prstGeom>
        </p:spPr>
      </p:pic>
      <p:pic>
        <p:nvPicPr>
          <p:cNvPr id="5" name="Picture 4"/>
          <p:cNvPicPr>
            <a:picLocks noChangeAspect="1"/>
          </p:cNvPicPr>
          <p:nvPr/>
        </p:nvPicPr>
        <p:blipFill rotWithShape="1">
          <a:blip r:embed="rId4"/>
          <a:srcRect l="55042"/>
          <a:stretch/>
        </p:blipFill>
        <p:spPr>
          <a:xfrm>
            <a:off x="6375186" y="2893671"/>
            <a:ext cx="3835614" cy="3225232"/>
          </a:xfrm>
          <a:prstGeom prst="rect">
            <a:avLst/>
          </a:prstGeom>
        </p:spPr>
      </p:pic>
      <p:pic>
        <p:nvPicPr>
          <p:cNvPr id="11" name="Picture 10"/>
          <p:cNvPicPr>
            <a:picLocks noChangeAspect="1"/>
          </p:cNvPicPr>
          <p:nvPr/>
        </p:nvPicPr>
        <p:blipFill rotWithShape="1">
          <a:blip r:embed="rId3"/>
          <a:srcRect r="50177"/>
          <a:stretch/>
        </p:blipFill>
        <p:spPr>
          <a:xfrm>
            <a:off x="1658180" y="4162686"/>
            <a:ext cx="3642437" cy="1518931"/>
          </a:xfrm>
          <a:prstGeom prst="rect">
            <a:avLst/>
          </a:prstGeom>
        </p:spPr>
      </p:pic>
    </p:spTree>
    <p:extLst>
      <p:ext uri="{BB962C8B-B14F-4D97-AF65-F5344CB8AC3E}">
        <p14:creationId xmlns:p14="http://schemas.microsoft.com/office/powerpoint/2010/main" val="1640226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5701718" y="5476242"/>
            <a:ext cx="780342" cy="461665"/>
          </a:xfrm>
          <a:prstGeom prst="rect">
            <a:avLst/>
          </a:prstGeom>
          <a:noFill/>
        </p:spPr>
        <p:txBody>
          <a:bodyPr wrap="none" rtlCol="0">
            <a:spAutoFit/>
          </a:bodyPr>
          <a:lstStyle/>
          <a:p>
            <a:pPr marL="57150"/>
            <a:r>
              <a:rPr lang="en-US" sz="2400" dirty="0">
                <a:solidFill>
                  <a:schemeClr val="bg1">
                    <a:lumMod val="50000"/>
                  </a:schemeClr>
                </a:solidFill>
                <a:latin typeface="Open Sans" charset="0"/>
                <a:ea typeface="Open Sans" charset="0"/>
                <a:cs typeface="Open Sans" charset="0"/>
              </a:rPr>
              <a:t>PAE</a:t>
            </a:r>
          </a:p>
        </p:txBody>
      </p:sp>
      <p:sp>
        <p:nvSpPr>
          <p:cNvPr id="2" name="Title 1"/>
          <p:cNvSpPr>
            <a:spLocks noGrp="1"/>
          </p:cNvSpPr>
          <p:nvPr>
            <p:ph type="title"/>
          </p:nvPr>
        </p:nvSpPr>
        <p:spPr/>
        <p:txBody>
          <a:bodyPr/>
          <a:lstStyle/>
          <a:p>
            <a:r>
              <a:rPr lang="en-US" dirty="0"/>
              <a:t>Pick The Signal</a:t>
            </a:r>
          </a:p>
        </p:txBody>
      </p:sp>
      <p:pic>
        <p:nvPicPr>
          <p:cNvPr id="4" name="Picture 3"/>
          <p:cNvPicPr>
            <a:picLocks noChangeAspect="1"/>
          </p:cNvPicPr>
          <p:nvPr/>
        </p:nvPicPr>
        <p:blipFill rotWithShape="1">
          <a:blip r:embed="rId3"/>
          <a:srcRect b="9517"/>
          <a:stretch/>
        </p:blipFill>
        <p:spPr>
          <a:xfrm>
            <a:off x="1524000" y="1598971"/>
            <a:ext cx="9144000" cy="3877270"/>
          </a:xfrm>
          <a:prstGeom prst="rect">
            <a:avLst/>
          </a:prstGeom>
        </p:spPr>
      </p:pic>
      <p:sp>
        <p:nvSpPr>
          <p:cNvPr id="12" name="Rectangle 11"/>
          <p:cNvSpPr/>
          <p:nvPr/>
        </p:nvSpPr>
        <p:spPr>
          <a:xfrm>
            <a:off x="1623447" y="3659098"/>
            <a:ext cx="9152222" cy="2447062"/>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grpSp>
        <p:nvGrpSpPr>
          <p:cNvPr id="16" name="Group 15"/>
          <p:cNvGrpSpPr/>
          <p:nvPr/>
        </p:nvGrpSpPr>
        <p:grpSpPr>
          <a:xfrm>
            <a:off x="2047329" y="3535806"/>
            <a:ext cx="7822905" cy="947789"/>
            <a:chOff x="523328" y="3535805"/>
            <a:chExt cx="7822905" cy="947789"/>
          </a:xfrm>
        </p:grpSpPr>
        <p:pic>
          <p:nvPicPr>
            <p:cNvPr id="13" name="Picture 12"/>
            <p:cNvPicPr>
              <a:picLocks noChangeAspect="1"/>
            </p:cNvPicPr>
            <p:nvPr/>
          </p:nvPicPr>
          <p:blipFill rotWithShape="1">
            <a:blip r:embed="rId4"/>
            <a:srcRect b="52226"/>
            <a:stretch/>
          </p:blipFill>
          <p:spPr>
            <a:xfrm>
              <a:off x="523328" y="3535805"/>
              <a:ext cx="7822905" cy="436755"/>
            </a:xfrm>
            <a:prstGeom prst="rect">
              <a:avLst/>
            </a:prstGeom>
          </p:spPr>
        </p:pic>
        <p:sp>
          <p:nvSpPr>
            <p:cNvPr id="15" name="TextBox 14"/>
            <p:cNvSpPr txBox="1"/>
            <p:nvPr/>
          </p:nvSpPr>
          <p:spPr>
            <a:xfrm>
              <a:off x="4177718" y="4021929"/>
              <a:ext cx="780342" cy="461665"/>
            </a:xfrm>
            <a:prstGeom prst="rect">
              <a:avLst/>
            </a:prstGeom>
            <a:noFill/>
          </p:spPr>
          <p:txBody>
            <a:bodyPr wrap="none" rtlCol="0">
              <a:spAutoFit/>
            </a:bodyPr>
            <a:lstStyle/>
            <a:p>
              <a:pPr marL="57150"/>
              <a:r>
                <a:rPr lang="en-US" sz="2400" dirty="0">
                  <a:solidFill>
                    <a:schemeClr val="bg1">
                      <a:lumMod val="50000"/>
                    </a:schemeClr>
                  </a:solidFill>
                  <a:latin typeface="Open Sans" charset="0"/>
                  <a:ea typeface="Open Sans" charset="0"/>
                  <a:cs typeface="Open Sans" charset="0"/>
                </a:rPr>
                <a:t>PAE</a:t>
              </a:r>
            </a:p>
          </p:txBody>
        </p:sp>
      </p:grpSp>
    </p:spTree>
    <p:extLst>
      <p:ext uri="{BB962C8B-B14F-4D97-AF65-F5344CB8AC3E}">
        <p14:creationId xmlns:p14="http://schemas.microsoft.com/office/powerpoint/2010/main" val="206876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What would be a possible follow-up or alternative graphical perception study?  Phrase it in the form of a question, and design an experiment for it.</a:t>
            </a:r>
          </a:p>
        </p:txBody>
      </p:sp>
    </p:spTree>
    <p:extLst>
      <p:ext uri="{BB962C8B-B14F-4D97-AF65-F5344CB8AC3E}">
        <p14:creationId xmlns:p14="http://schemas.microsoft.com/office/powerpoint/2010/main" val="20400956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4" name="Picture 3">
            <a:extLst>
              <a:ext uri="{FF2B5EF4-FFF2-40B4-BE49-F238E27FC236}">
                <a16:creationId xmlns:a16="http://schemas.microsoft.com/office/drawing/2014/main" id="{4396EAF0-8ED9-1D4A-9E32-D29FAE0375DE}"/>
              </a:ext>
            </a:extLst>
          </p:cNvPr>
          <p:cNvPicPr>
            <a:picLocks noChangeAspect="1"/>
          </p:cNvPicPr>
          <p:nvPr/>
        </p:nvPicPr>
        <p:blipFill>
          <a:blip r:embed="rId2"/>
          <a:stretch>
            <a:fillRect/>
          </a:stretch>
        </p:blipFill>
        <p:spPr>
          <a:xfrm>
            <a:off x="5143500" y="1455420"/>
            <a:ext cx="7048500" cy="3947160"/>
          </a:xfrm>
          <a:prstGeom prst="rect">
            <a:avLst/>
          </a:prstGeom>
        </p:spPr>
      </p:pic>
    </p:spTree>
    <p:extLst>
      <p:ext uri="{BB962C8B-B14F-4D97-AF65-F5344CB8AC3E}">
        <p14:creationId xmlns:p14="http://schemas.microsoft.com/office/powerpoint/2010/main" val="21483848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What would be a possible follow-up or alternative graphical perception study?  Phrase it in the form of a question, and design an experiment for it.</a:t>
            </a:r>
          </a:p>
        </p:txBody>
      </p:sp>
    </p:spTree>
    <p:extLst>
      <p:ext uri="{BB962C8B-B14F-4D97-AF65-F5344CB8AC3E}">
        <p14:creationId xmlns:p14="http://schemas.microsoft.com/office/powerpoint/2010/main" val="37809028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D228B-75CF-7D46-A182-EE9698EB522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6A5AAF9-8C65-1141-B1EC-401EFFC27AB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EE476BF-B2EC-7347-9BC6-260E8844AA62}"/>
              </a:ext>
            </a:extLst>
          </p:cNvPr>
          <p:cNvPicPr>
            <a:picLocks noChangeAspect="1"/>
          </p:cNvPicPr>
          <p:nvPr/>
        </p:nvPicPr>
        <p:blipFill>
          <a:blip r:embed="rId2"/>
          <a:stretch>
            <a:fillRect/>
          </a:stretch>
        </p:blipFill>
        <p:spPr>
          <a:xfrm>
            <a:off x="1169630" y="1825625"/>
            <a:ext cx="9852739" cy="2638746"/>
          </a:xfrm>
          <a:prstGeom prst="rect">
            <a:avLst/>
          </a:prstGeom>
        </p:spPr>
      </p:pic>
    </p:spTree>
    <p:extLst>
      <p:ext uri="{BB962C8B-B14F-4D97-AF65-F5344CB8AC3E}">
        <p14:creationId xmlns:p14="http://schemas.microsoft.com/office/powerpoint/2010/main" val="33759101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9E18D-E398-AE42-BE7B-D6536DC55D6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44948DC-C21B-684F-8B16-BE58E14AE64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06090F0-C7ED-AD4A-8B28-A436E97AB81B}"/>
              </a:ext>
            </a:extLst>
          </p:cNvPr>
          <p:cNvPicPr>
            <a:picLocks noChangeAspect="1"/>
          </p:cNvPicPr>
          <p:nvPr/>
        </p:nvPicPr>
        <p:blipFill>
          <a:blip r:embed="rId2"/>
          <a:stretch>
            <a:fillRect/>
          </a:stretch>
        </p:blipFill>
        <p:spPr>
          <a:xfrm>
            <a:off x="805712" y="1957529"/>
            <a:ext cx="10580577" cy="2942942"/>
          </a:xfrm>
          <a:prstGeom prst="rect">
            <a:avLst/>
          </a:prstGeom>
        </p:spPr>
      </p:pic>
    </p:spTree>
    <p:extLst>
      <p:ext uri="{BB962C8B-B14F-4D97-AF65-F5344CB8AC3E}">
        <p14:creationId xmlns:p14="http://schemas.microsoft.com/office/powerpoint/2010/main" val="7779957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74BFD5-557E-C94D-B8E8-BBF83F42703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8650244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4</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a:t>Languages, Interaction</a:t>
            </a:r>
            <a:endParaRPr lang="en-US" dirty="0"/>
          </a:p>
        </p:txBody>
      </p:sp>
    </p:spTree>
    <p:extLst>
      <p:ext uri="{BB962C8B-B14F-4D97-AF65-F5344CB8AC3E}">
        <p14:creationId xmlns:p14="http://schemas.microsoft.com/office/powerpoint/2010/main" val="510057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5" name="Picture 4">
            <a:extLst>
              <a:ext uri="{FF2B5EF4-FFF2-40B4-BE49-F238E27FC236}">
                <a16:creationId xmlns:a16="http://schemas.microsoft.com/office/drawing/2014/main" id="{317B16F5-296D-214F-8B3C-45B2DBEA2BF4}"/>
              </a:ext>
            </a:extLst>
          </p:cNvPr>
          <p:cNvPicPr>
            <a:picLocks noChangeAspect="1"/>
          </p:cNvPicPr>
          <p:nvPr/>
        </p:nvPicPr>
        <p:blipFill>
          <a:blip r:embed="rId2"/>
          <a:stretch>
            <a:fillRect/>
          </a:stretch>
        </p:blipFill>
        <p:spPr>
          <a:xfrm>
            <a:off x="5800473" y="233236"/>
            <a:ext cx="6391527" cy="6391527"/>
          </a:xfrm>
          <a:prstGeom prst="rect">
            <a:avLst/>
          </a:prstGeom>
        </p:spPr>
      </p:pic>
    </p:spTree>
    <p:extLst>
      <p:ext uri="{BB962C8B-B14F-4D97-AF65-F5344CB8AC3E}">
        <p14:creationId xmlns:p14="http://schemas.microsoft.com/office/powerpoint/2010/main" val="34515877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4619213"/>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r>
              <a:rPr lang="en-US" dirty="0">
                <a:cs typeface="Arial" panose="020B0604020202020204" pitchFamily="34" charset="0"/>
              </a:rPr>
              <a:t>Share a book you recently</a:t>
            </a:r>
          </a:p>
          <a:p>
            <a:pPr marL="0" indent="0" algn="ctr">
              <a:buNone/>
            </a:pPr>
            <a:r>
              <a:rPr lang="en-US" dirty="0">
                <a:latin typeface="Avenir Next" panose="020B0503020202020204" pitchFamily="34" charset="0"/>
                <a:cs typeface="Arial" panose="020B0604020202020204" pitchFamily="34" charset="0"/>
              </a:rPr>
              <a:t>read/listened to</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8670804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C35B81-A783-1546-A70E-A7FA830FC618}"/>
              </a:ext>
            </a:extLst>
          </p:cNvPr>
          <p:cNvPicPr>
            <a:picLocks noChangeAspect="1"/>
          </p:cNvPicPr>
          <p:nvPr/>
        </p:nvPicPr>
        <p:blipFill>
          <a:blip r:embed="rId2"/>
          <a:stretch>
            <a:fillRect/>
          </a:stretch>
        </p:blipFill>
        <p:spPr>
          <a:xfrm>
            <a:off x="4651634" y="3051018"/>
            <a:ext cx="7540366" cy="3806982"/>
          </a:xfrm>
          <a:prstGeom prst="rect">
            <a:avLst/>
          </a:prstGeom>
        </p:spPr>
      </p:pic>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A2 released. </a:t>
            </a:r>
          </a:p>
          <a:p>
            <a:pPr marL="0" indent="0">
              <a:buNone/>
            </a:pPr>
            <a:r>
              <a:rPr lang="en-US" dirty="0"/>
              <a:t>Think about project proposal.   2 office hours left!</a:t>
            </a:r>
          </a:p>
        </p:txBody>
      </p:sp>
      <p:sp>
        <p:nvSpPr>
          <p:cNvPr id="5" name="Right Arrow 4">
            <a:extLst>
              <a:ext uri="{FF2B5EF4-FFF2-40B4-BE49-F238E27FC236}">
                <a16:creationId xmlns:a16="http://schemas.microsoft.com/office/drawing/2014/main" id="{D14B625C-E4A0-D147-BE5C-A49BCB867330}"/>
              </a:ext>
            </a:extLst>
          </p:cNvPr>
          <p:cNvSpPr/>
          <p:nvPr/>
        </p:nvSpPr>
        <p:spPr>
          <a:xfrm rot="1410227">
            <a:off x="9157246" y="4229011"/>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71E9667-CC9A-CB41-A9F9-C08EEE1B9CBF}"/>
              </a:ext>
            </a:extLst>
          </p:cNvPr>
          <p:cNvSpPr/>
          <p:nvPr/>
        </p:nvSpPr>
        <p:spPr>
          <a:xfrm rot="1033717">
            <a:off x="9916232" y="6052406"/>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62739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r>
              <a:rPr lang="en-US" dirty="0"/>
              <a:t>G1: How does the instrumental interactions model apply to interactive visualizations?</a:t>
            </a:r>
          </a:p>
          <a:p>
            <a:pPr marL="0" indent="0">
              <a:buNone/>
            </a:pPr>
            <a:endParaRPr lang="en-US" dirty="0"/>
          </a:p>
          <a:p>
            <a:pPr marL="0" indent="0">
              <a:buNone/>
            </a:pPr>
            <a:r>
              <a:rPr lang="en-US" dirty="0"/>
              <a:t>G3, 4: Where do interface languages fit into the instrumental interactions model?</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1088394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5" name="Picture 4">
            <a:extLst>
              <a:ext uri="{FF2B5EF4-FFF2-40B4-BE49-F238E27FC236}">
                <a16:creationId xmlns:a16="http://schemas.microsoft.com/office/drawing/2014/main" id="{491DBB12-136E-1347-8235-BD52AA4A2F3E}"/>
              </a:ext>
            </a:extLst>
          </p:cNvPr>
          <p:cNvPicPr>
            <a:picLocks noChangeAspect="1"/>
          </p:cNvPicPr>
          <p:nvPr/>
        </p:nvPicPr>
        <p:blipFill>
          <a:blip r:embed="rId2"/>
          <a:stretch>
            <a:fillRect/>
          </a:stretch>
        </p:blipFill>
        <p:spPr>
          <a:xfrm>
            <a:off x="5592148" y="1323975"/>
            <a:ext cx="6229505" cy="4210050"/>
          </a:xfrm>
          <a:prstGeom prst="rect">
            <a:avLst/>
          </a:prstGeom>
        </p:spPr>
      </p:pic>
    </p:spTree>
    <p:extLst>
      <p:ext uri="{BB962C8B-B14F-4D97-AF65-F5344CB8AC3E}">
        <p14:creationId xmlns:p14="http://schemas.microsoft.com/office/powerpoint/2010/main" val="4765016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endParaRPr lang="en-US" dirty="0"/>
          </a:p>
          <a:p>
            <a:pPr marL="0" indent="0">
              <a:buNone/>
            </a:pPr>
            <a:endParaRPr lang="en-US" dirty="0"/>
          </a:p>
          <a:p>
            <a:pPr marL="0" indent="0">
              <a:buNone/>
            </a:pPr>
            <a:r>
              <a:rPr lang="en-US" dirty="0"/>
              <a:t>G1, 2: How does the instrumental interactions model apply to interactive visualizations?</a:t>
            </a:r>
          </a:p>
          <a:p>
            <a:pPr marL="0" indent="0">
              <a:buNone/>
            </a:pPr>
            <a:endParaRPr lang="en-US" dirty="0"/>
          </a:p>
          <a:p>
            <a:pPr marL="0" indent="0">
              <a:buNone/>
            </a:pPr>
            <a:r>
              <a:rPr lang="en-US" dirty="0"/>
              <a:t>G3, 4: Where do interface languages fit into the instrumental interactions model?</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136111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04C99-1E53-C64A-A33C-07D30CAFD12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70DB948-5A0C-D44F-9C1E-8E980FBC3130}"/>
              </a:ext>
            </a:extLst>
          </p:cNvPr>
          <p:cNvSpPr>
            <a:spLocks noGrp="1"/>
          </p:cNvSpPr>
          <p:nvPr>
            <p:ph idx="1"/>
          </p:nvPr>
        </p:nvSpPr>
        <p:spPr/>
        <p:txBody>
          <a:bodyPr/>
          <a:lstStyle/>
          <a:p>
            <a:pPr marL="0" indent="0">
              <a:buNone/>
            </a:pPr>
            <a:r>
              <a:rPr lang="en-US" dirty="0"/>
              <a:t>Interactive Interfaces as Domain </a:t>
            </a:r>
            <a:r>
              <a:rPr lang="en-US"/>
              <a:t>Specific Languages</a:t>
            </a:r>
          </a:p>
        </p:txBody>
      </p:sp>
    </p:spTree>
    <p:extLst>
      <p:ext uri="{BB962C8B-B14F-4D97-AF65-F5344CB8AC3E}">
        <p14:creationId xmlns:p14="http://schemas.microsoft.com/office/powerpoint/2010/main" val="16984292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74BFD5-557E-C94D-B8E8-BBF83F42703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3958251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3</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Languages</a:t>
            </a:r>
          </a:p>
        </p:txBody>
      </p:sp>
    </p:spTree>
    <p:extLst>
      <p:ext uri="{BB962C8B-B14F-4D97-AF65-F5344CB8AC3E}">
        <p14:creationId xmlns:p14="http://schemas.microsoft.com/office/powerpoint/2010/main" val="337605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E3BADB-0D52-7045-87F6-06A08C24A790}"/>
              </a:ext>
            </a:extLst>
          </p:cNvPr>
          <p:cNvPicPr>
            <a:picLocks noChangeAspect="1"/>
          </p:cNvPicPr>
          <p:nvPr/>
        </p:nvPicPr>
        <p:blipFill>
          <a:blip r:embed="rId2"/>
          <a:stretch>
            <a:fillRect/>
          </a:stretch>
        </p:blipFill>
        <p:spPr>
          <a:xfrm>
            <a:off x="5305381" y="767214"/>
            <a:ext cx="6762215" cy="5078214"/>
          </a:xfrm>
          <a:prstGeom prst="rect">
            <a:avLst/>
          </a:prstGeom>
        </p:spPr>
      </p:pic>
      <p:sp>
        <p:nvSpPr>
          <p:cNvPr id="7" name="TextBox 6">
            <a:extLst>
              <a:ext uri="{FF2B5EF4-FFF2-40B4-BE49-F238E27FC236}">
                <a16:creationId xmlns:a16="http://schemas.microsoft.com/office/drawing/2014/main" id="{45975735-2A2B-DB46-A4AE-DCCC0A72880B}"/>
              </a:ext>
            </a:extLst>
          </p:cNvPr>
          <p:cNvSpPr txBox="1"/>
          <p:nvPr/>
        </p:nvSpPr>
        <p:spPr>
          <a:xfrm>
            <a:off x="9686988" y="2092778"/>
            <a:ext cx="2599238" cy="646331"/>
          </a:xfrm>
          <a:prstGeom prst="rect">
            <a:avLst/>
          </a:prstGeom>
          <a:noFill/>
        </p:spPr>
        <p:txBody>
          <a:bodyPr wrap="none" rtlCol="0">
            <a:spAutoFit/>
          </a:bodyPr>
          <a:lstStyle/>
          <a:p>
            <a:pPr algn="l"/>
            <a:r>
              <a:rPr lang="en-US" sz="3600" dirty="0">
                <a:solidFill>
                  <a:srgbClr val="FF0000"/>
                </a:solidFill>
                <a:latin typeface="Avenir Next" panose="020B0503020202020204" pitchFamily="34" charset="0"/>
                <a:cs typeface="Arial" panose="020B0604020202020204" pitchFamily="34" charset="0"/>
              </a:rPr>
              <a:t>Participants</a:t>
            </a:r>
          </a:p>
        </p:txBody>
      </p:sp>
      <p:sp>
        <p:nvSpPr>
          <p:cNvPr id="8" name="TextBox 7">
            <a:extLst>
              <a:ext uri="{FF2B5EF4-FFF2-40B4-BE49-F238E27FC236}">
                <a16:creationId xmlns:a16="http://schemas.microsoft.com/office/drawing/2014/main" id="{7ADBDE9D-381C-6D4D-8B07-00DD5D1C4E0E}"/>
              </a:ext>
            </a:extLst>
          </p:cNvPr>
          <p:cNvSpPr txBox="1"/>
          <p:nvPr/>
        </p:nvSpPr>
        <p:spPr>
          <a:xfrm>
            <a:off x="10397343" y="4455988"/>
            <a:ext cx="1178528" cy="646331"/>
          </a:xfrm>
          <a:prstGeom prst="rect">
            <a:avLst/>
          </a:prstGeom>
          <a:noFill/>
        </p:spPr>
        <p:txBody>
          <a:bodyPr wrap="none" rtlCol="0">
            <a:spAutoFit/>
          </a:bodyPr>
          <a:lstStyle/>
          <a:p>
            <a:pPr algn="l"/>
            <a:r>
              <a:rPr lang="en-US" sz="3600" dirty="0">
                <a:solidFill>
                  <a:srgbClr val="FF0000"/>
                </a:solidFill>
                <a:latin typeface="Avenir Next" panose="020B0503020202020204" pitchFamily="34" charset="0"/>
                <a:cs typeface="Arial" panose="020B0604020202020204" pitchFamily="34" charset="0"/>
              </a:rPr>
              <a:t>Chat</a:t>
            </a:r>
          </a:p>
        </p:txBody>
      </p:sp>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91714" y="925494"/>
            <a:ext cx="4655876" cy="5007012"/>
          </a:xfrm>
          <a:prstGeom prst="rect">
            <a:avLst/>
          </a:prstGeom>
          <a:noFill/>
        </p:spPr>
        <p:txBody>
          <a:bodyPr wrap="square" rtlCol="0">
            <a:spAutoFit/>
          </a:bodyPr>
          <a:lstStyle/>
          <a:p>
            <a:pPr marL="0" indent="0" algn="l">
              <a:buNone/>
            </a:pPr>
            <a:r>
              <a:rPr lang="en-US" dirty="0">
                <a:latin typeface="Avenir Next" panose="020B0503020202020204" pitchFamily="34" charset="0"/>
                <a:cs typeface="Arial" panose="020B0604020202020204" pitchFamily="34" charset="0"/>
              </a:rPr>
              <a:t>Turn video on,</a:t>
            </a:r>
          </a:p>
          <a:p>
            <a:pPr marL="0" indent="0" algn="l">
              <a:buNone/>
            </a:pPr>
            <a:r>
              <a:rPr lang="en-US" dirty="0">
                <a:latin typeface="Avenir Next" panose="020B0503020202020204" pitchFamily="34" charset="0"/>
                <a:cs typeface="Arial" panose="020B0604020202020204" pitchFamily="34" charset="0"/>
              </a:rPr>
              <a:t>enable mic &amp; say:</a:t>
            </a:r>
          </a:p>
          <a:p>
            <a:pPr marL="0" indent="0" algn="l">
              <a:buNone/>
            </a:pPr>
            <a:endParaRPr lang="en-US" dirty="0">
              <a:latin typeface="Avenir Next" panose="020B0503020202020204" pitchFamily="34" charset="0"/>
              <a:cs typeface="Arial" panose="020B0604020202020204" pitchFamily="34" charset="0"/>
            </a:endParaRPr>
          </a:p>
          <a:p>
            <a:pPr marL="0" indent="0" algn="ctr">
              <a:buNone/>
            </a:pPr>
            <a:r>
              <a:rPr lang="en-US" dirty="0">
                <a:latin typeface="Avenir Next" panose="020B0503020202020204" pitchFamily="34" charset="0"/>
                <a:cs typeface="Arial" panose="020B0604020202020204" pitchFamily="34" charset="0"/>
              </a:rPr>
              <a:t>“Hi, this is _</a:t>
            </a:r>
            <a:r>
              <a:rPr lang="en-US" u="sng" dirty="0">
                <a:latin typeface="Avenir Next" panose="020B0503020202020204" pitchFamily="34" charset="0"/>
                <a:cs typeface="Arial" panose="020B0604020202020204" pitchFamily="34" charset="0"/>
              </a:rPr>
              <a:t>(name)</a:t>
            </a:r>
            <a:r>
              <a:rPr lang="en-US" dirty="0">
                <a:latin typeface="Avenir Next" panose="020B0503020202020204" pitchFamily="34" charset="0"/>
                <a:cs typeface="Arial" panose="020B0604020202020204" pitchFamily="34" charset="0"/>
              </a:rPr>
              <a:t>_,</a:t>
            </a:r>
          </a:p>
          <a:p>
            <a:pPr marL="0" indent="0" algn="ctr">
              <a:buNone/>
            </a:pPr>
            <a:r>
              <a:rPr lang="en-US" dirty="0">
                <a:latin typeface="Avenir Next" panose="020B0503020202020204" pitchFamily="34" charset="0"/>
                <a:cs typeface="Arial" panose="020B0604020202020204" pitchFamily="34" charset="0"/>
              </a:rPr>
              <a:t>I usually eat ________ for lunch”</a:t>
            </a:r>
          </a:p>
          <a:p>
            <a:pPr marL="0" indent="0" algn="l">
              <a:buNone/>
            </a:pPr>
            <a:endParaRPr lang="en-US" dirty="0">
              <a:latin typeface="Avenir Next" panose="020B0503020202020204" pitchFamily="34" charset="0"/>
              <a:cs typeface="Arial" panose="020B0604020202020204" pitchFamily="34" charset="0"/>
            </a:endParaRPr>
          </a:p>
          <a:p>
            <a:pPr marL="0" indent="0" algn="l">
              <a:buNone/>
            </a:pPr>
            <a:endParaRPr lang="en-US" dirty="0">
              <a:latin typeface="Avenir Next" panose="020B0503020202020204" pitchFamily="34" charset="0"/>
              <a:cs typeface="Arial" panose="020B0604020202020204" pitchFamily="34" charset="0"/>
            </a:endParaRPr>
          </a:p>
          <a:p>
            <a:pPr marL="0" indent="0" algn="l">
              <a:buNone/>
            </a:pPr>
            <a:r>
              <a:rPr lang="en-US" dirty="0">
                <a:latin typeface="Avenir Next" panose="020B0503020202020204" pitchFamily="34" charset="0"/>
                <a:cs typeface="Arial" panose="020B0604020202020204" pitchFamily="34" charset="0"/>
              </a:rPr>
              <a:t>Click           when done </a:t>
            </a:r>
          </a:p>
          <a:p>
            <a:pPr marL="0" indent="0" algn="l">
              <a:buNone/>
            </a:pPr>
            <a:endParaRPr lang="en-US" dirty="0">
              <a:latin typeface="Avenir Next" panose="020B0503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45BF61DC-0E09-1545-B1AB-D8CC30689836}"/>
              </a:ext>
            </a:extLst>
          </p:cNvPr>
          <p:cNvPicPr>
            <a:picLocks noChangeAspect="1"/>
          </p:cNvPicPr>
          <p:nvPr/>
        </p:nvPicPr>
        <p:blipFill rotWithShape="1">
          <a:blip r:embed="rId3"/>
          <a:srcRect l="15590"/>
          <a:stretch/>
        </p:blipFill>
        <p:spPr>
          <a:xfrm>
            <a:off x="1301405" y="4593345"/>
            <a:ext cx="744677" cy="1017948"/>
          </a:xfrm>
          <a:prstGeom prst="rect">
            <a:avLst/>
          </a:prstGeom>
        </p:spPr>
      </p:pic>
    </p:spTree>
    <p:extLst>
      <p:ext uri="{BB962C8B-B14F-4D97-AF65-F5344CB8AC3E}">
        <p14:creationId xmlns:p14="http://schemas.microsoft.com/office/powerpoint/2010/main" val="12152002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C35B81-A783-1546-A70E-A7FA830FC618}"/>
              </a:ext>
            </a:extLst>
          </p:cNvPr>
          <p:cNvPicPr>
            <a:picLocks noChangeAspect="1"/>
          </p:cNvPicPr>
          <p:nvPr/>
        </p:nvPicPr>
        <p:blipFill>
          <a:blip r:embed="rId2"/>
          <a:stretch>
            <a:fillRect/>
          </a:stretch>
        </p:blipFill>
        <p:spPr>
          <a:xfrm>
            <a:off x="3828478" y="2635423"/>
            <a:ext cx="8363522" cy="4222577"/>
          </a:xfrm>
          <a:prstGeom prst="rect">
            <a:avLst/>
          </a:prstGeom>
        </p:spPr>
      </p:pic>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p:txBody>
          <a:bodyPr/>
          <a:lstStyle/>
          <a:p>
            <a:pPr marL="0" indent="0">
              <a:buNone/>
            </a:pPr>
            <a:r>
              <a:rPr lang="en-US" dirty="0"/>
              <a:t>A1 was due last night</a:t>
            </a:r>
          </a:p>
          <a:p>
            <a:pPr marL="0" indent="0">
              <a:buNone/>
            </a:pPr>
            <a:r>
              <a:rPr lang="en-US" dirty="0"/>
              <a:t>A2 released. </a:t>
            </a:r>
          </a:p>
        </p:txBody>
      </p:sp>
      <p:sp>
        <p:nvSpPr>
          <p:cNvPr id="5" name="Right Arrow 4">
            <a:extLst>
              <a:ext uri="{FF2B5EF4-FFF2-40B4-BE49-F238E27FC236}">
                <a16:creationId xmlns:a16="http://schemas.microsoft.com/office/drawing/2014/main" id="{D14B625C-E4A0-D147-BE5C-A49BCB867330}"/>
              </a:ext>
            </a:extLst>
          </p:cNvPr>
          <p:cNvSpPr/>
          <p:nvPr/>
        </p:nvSpPr>
        <p:spPr>
          <a:xfrm rot="1410227">
            <a:off x="8930910" y="4049612"/>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71E9667-CC9A-CB41-A9F9-C08EEE1B9CBF}"/>
              </a:ext>
            </a:extLst>
          </p:cNvPr>
          <p:cNvSpPr/>
          <p:nvPr/>
        </p:nvSpPr>
        <p:spPr>
          <a:xfrm rot="1033717">
            <a:off x="9689894" y="6049181"/>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0635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Where does </a:t>
            </a:r>
            <a:r>
              <a:rPr lang="en-US" dirty="0" err="1"/>
              <a:t>Ermac</a:t>
            </a:r>
            <a:r>
              <a:rPr lang="en-US" dirty="0"/>
              <a:t> draw the line between the visualization library and the database?  </a:t>
            </a:r>
            <a:r>
              <a:rPr lang="en-US"/>
              <a:t>Where does Tableau draw the line?</a:t>
            </a:r>
            <a:endParaRPr lang="en-US" dirty="0"/>
          </a:p>
        </p:txBody>
      </p:sp>
    </p:spTree>
    <p:extLst>
      <p:ext uri="{BB962C8B-B14F-4D97-AF65-F5344CB8AC3E}">
        <p14:creationId xmlns:p14="http://schemas.microsoft.com/office/powerpoint/2010/main" val="38708256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r>
              <a:rPr lang="en-US" dirty="0"/>
              <a:t>G1 and 2: What criteria makes a HDI language good?  Put the criteria into action: pick a domain/task and make up a language.  </a:t>
            </a:r>
          </a:p>
          <a:p>
            <a:pPr marL="0" indent="0">
              <a:buNone/>
            </a:pPr>
            <a:endParaRPr lang="en-US" dirty="0"/>
          </a:p>
          <a:p>
            <a:pPr marL="0" indent="0">
              <a:buNone/>
            </a:pPr>
            <a:r>
              <a:rPr lang="en-US" dirty="0"/>
              <a:t>G3 and 4: discuss the strengths and weaknesses of how the paper is communicated.  Share the top strength and top weakness.</a:t>
            </a:r>
          </a:p>
          <a:p>
            <a:pPr marL="0" indent="0">
              <a:buNone/>
            </a:pPr>
            <a:endParaRPr lang="en-US" dirty="0"/>
          </a:p>
          <a:p>
            <a:pPr marL="0" indent="0">
              <a:buNone/>
            </a:pPr>
            <a:r>
              <a:rPr lang="en-US" dirty="0"/>
              <a:t>Notetaker shares what you came up with </a:t>
            </a:r>
            <a:r>
              <a:rPr lang="en-US" i="1" dirty="0"/>
              <a:t>and</a:t>
            </a:r>
            <a:r>
              <a:rPr lang="en-US" dirty="0"/>
              <a:t> the process.</a:t>
            </a:r>
          </a:p>
          <a:p>
            <a:pPr marL="0" indent="0">
              <a:buNone/>
            </a:pPr>
            <a:endParaRPr lang="en-US" dirty="0"/>
          </a:p>
        </p:txBody>
      </p:sp>
    </p:spTree>
    <p:extLst>
      <p:ext uri="{BB962C8B-B14F-4D97-AF65-F5344CB8AC3E}">
        <p14:creationId xmlns:p14="http://schemas.microsoft.com/office/powerpoint/2010/main" val="35901643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a:p>
            <a:pPr marL="0" indent="0" algn="ctr">
              <a:buNone/>
            </a:pPr>
            <a:r>
              <a:rPr lang="en-US" dirty="0"/>
              <a:t>A quick thanks or follow up </a:t>
            </a:r>
          </a:p>
          <a:p>
            <a:pPr marL="0" indent="0" algn="ctr">
              <a:buNone/>
            </a:pPr>
            <a:r>
              <a:rPr lang="en-US" dirty="0"/>
              <a:t>is great</a:t>
            </a:r>
          </a:p>
        </p:txBody>
      </p:sp>
      <p:pic>
        <p:nvPicPr>
          <p:cNvPr id="4" name="Picture 3">
            <a:extLst>
              <a:ext uri="{FF2B5EF4-FFF2-40B4-BE49-F238E27FC236}">
                <a16:creationId xmlns:a16="http://schemas.microsoft.com/office/drawing/2014/main" id="{05C0726D-87FF-A442-85F3-4CBC0416282B}"/>
              </a:ext>
            </a:extLst>
          </p:cNvPr>
          <p:cNvPicPr>
            <a:picLocks noChangeAspect="1"/>
          </p:cNvPicPr>
          <p:nvPr/>
        </p:nvPicPr>
        <p:blipFill>
          <a:blip r:embed="rId2"/>
          <a:stretch>
            <a:fillRect/>
          </a:stretch>
        </p:blipFill>
        <p:spPr>
          <a:xfrm>
            <a:off x="5754987" y="381000"/>
            <a:ext cx="6096000" cy="6096000"/>
          </a:xfrm>
          <a:prstGeom prst="rect">
            <a:avLst/>
          </a:prstGeom>
        </p:spPr>
      </p:pic>
    </p:spTree>
    <p:extLst>
      <p:ext uri="{BB962C8B-B14F-4D97-AF65-F5344CB8AC3E}">
        <p14:creationId xmlns:p14="http://schemas.microsoft.com/office/powerpoint/2010/main" val="27879058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endParaRPr lang="en-US" dirty="0"/>
          </a:p>
          <a:p>
            <a:pPr marL="0" indent="0">
              <a:buNone/>
            </a:pPr>
            <a:r>
              <a:rPr lang="en-US" dirty="0"/>
              <a:t>G1 and 2: What criteria makes a HDI language good?  Pick a domain/task and come up with a language.  </a:t>
            </a:r>
          </a:p>
          <a:p>
            <a:pPr marL="0" indent="0">
              <a:buNone/>
            </a:pPr>
            <a:endParaRPr lang="en-US" dirty="0"/>
          </a:p>
          <a:p>
            <a:pPr marL="0" indent="0">
              <a:buNone/>
            </a:pPr>
            <a:r>
              <a:rPr lang="en-US" dirty="0"/>
              <a:t>G3 and 4: discuss the strengths and weaknesses of how the paper is communicated.  Share the top strength and top weakness.</a:t>
            </a:r>
          </a:p>
          <a:p>
            <a:pPr marL="0" indent="0">
              <a:buNone/>
            </a:pPr>
            <a:endParaRPr lang="en-US" dirty="0"/>
          </a:p>
          <a:p>
            <a:pPr marL="0" indent="0">
              <a:buNone/>
            </a:pPr>
            <a:r>
              <a:rPr lang="en-US" dirty="0"/>
              <a:t>Notetaker shares what you came up with </a:t>
            </a:r>
            <a:r>
              <a:rPr lang="en-US" i="1" dirty="0"/>
              <a:t>and</a:t>
            </a:r>
            <a:r>
              <a:rPr lang="en-US" dirty="0"/>
              <a:t> the process.</a:t>
            </a:r>
          </a:p>
          <a:p>
            <a:pPr marL="0" indent="0">
              <a:buNone/>
            </a:pPr>
            <a:endParaRPr lang="en-US" dirty="0"/>
          </a:p>
        </p:txBody>
      </p:sp>
    </p:spTree>
    <p:extLst>
      <p:ext uri="{BB962C8B-B14F-4D97-AF65-F5344CB8AC3E}">
        <p14:creationId xmlns:p14="http://schemas.microsoft.com/office/powerpoint/2010/main" val="7236356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63B73-F6F9-D94A-AF4E-AF2043032C7E}"/>
              </a:ext>
            </a:extLst>
          </p:cNvPr>
          <p:cNvSpPr>
            <a:spLocks noGrp="1"/>
          </p:cNvSpPr>
          <p:nvPr>
            <p:ph type="title"/>
          </p:nvPr>
        </p:nvSpPr>
        <p:spPr/>
        <p:txBody>
          <a:bodyPr/>
          <a:lstStyle/>
          <a:p>
            <a:r>
              <a:rPr lang="en-US" dirty="0"/>
              <a:t>Technique</a:t>
            </a:r>
          </a:p>
        </p:txBody>
      </p:sp>
      <p:sp>
        <p:nvSpPr>
          <p:cNvPr id="3" name="Content Placeholder 2">
            <a:extLst>
              <a:ext uri="{FF2B5EF4-FFF2-40B4-BE49-F238E27FC236}">
                <a16:creationId xmlns:a16="http://schemas.microsoft.com/office/drawing/2014/main" id="{338B9C3D-D8BD-0042-9694-1EBE71BBB4AD}"/>
              </a:ext>
            </a:extLst>
          </p:cNvPr>
          <p:cNvSpPr>
            <a:spLocks noGrp="1"/>
          </p:cNvSpPr>
          <p:nvPr>
            <p:ph idx="1"/>
          </p:nvPr>
        </p:nvSpPr>
        <p:spPr/>
        <p:txBody>
          <a:bodyPr/>
          <a:lstStyle/>
          <a:p>
            <a:r>
              <a:rPr lang="en-US" dirty="0"/>
              <a:t>Is it correct?</a:t>
            </a:r>
          </a:p>
          <a:p>
            <a:r>
              <a:rPr lang="en-US" dirty="0"/>
              <a:t>Does it make sense?</a:t>
            </a:r>
          </a:p>
          <a:p>
            <a:r>
              <a:rPr lang="en-US" dirty="0"/>
              <a:t>Is it as simple as possible?</a:t>
            </a:r>
          </a:p>
          <a:p>
            <a:r>
              <a:rPr lang="en-US" dirty="0"/>
              <a:t>Are decisions unnecessarily complex?</a:t>
            </a:r>
          </a:p>
          <a:p>
            <a:endParaRPr lang="en-US" dirty="0"/>
          </a:p>
          <a:p>
            <a:endParaRPr lang="en-US" dirty="0"/>
          </a:p>
        </p:txBody>
      </p:sp>
    </p:spTree>
    <p:extLst>
      <p:ext uri="{BB962C8B-B14F-4D97-AF65-F5344CB8AC3E}">
        <p14:creationId xmlns:p14="http://schemas.microsoft.com/office/powerpoint/2010/main" val="5225800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9C796-0F76-5F49-8370-2013BDBE7FEC}"/>
              </a:ext>
            </a:extLst>
          </p:cNvPr>
          <p:cNvSpPr>
            <a:spLocks noGrp="1"/>
          </p:cNvSpPr>
          <p:nvPr>
            <p:ph type="title"/>
          </p:nvPr>
        </p:nvSpPr>
        <p:spPr/>
        <p:txBody>
          <a:bodyPr/>
          <a:lstStyle/>
          <a:p>
            <a:r>
              <a:rPr lang="en-US" dirty="0" err="1"/>
              <a:t>Comunication</a:t>
            </a:r>
            <a:endParaRPr lang="en-US" dirty="0"/>
          </a:p>
        </p:txBody>
      </p:sp>
      <p:sp>
        <p:nvSpPr>
          <p:cNvPr id="3" name="Content Placeholder 2">
            <a:extLst>
              <a:ext uri="{FF2B5EF4-FFF2-40B4-BE49-F238E27FC236}">
                <a16:creationId xmlns:a16="http://schemas.microsoft.com/office/drawing/2014/main" id="{FC7B31D0-FC97-0A4E-94A8-C58B512F92AF}"/>
              </a:ext>
            </a:extLst>
          </p:cNvPr>
          <p:cNvSpPr>
            <a:spLocks noGrp="1"/>
          </p:cNvSpPr>
          <p:nvPr>
            <p:ph idx="1"/>
          </p:nvPr>
        </p:nvSpPr>
        <p:spPr/>
        <p:txBody>
          <a:bodyPr/>
          <a:lstStyle/>
          <a:p>
            <a:r>
              <a:rPr lang="en-US" dirty="0"/>
              <a:t>What is the appropriate audience?</a:t>
            </a:r>
          </a:p>
          <a:p>
            <a:r>
              <a:rPr lang="en-US" dirty="0"/>
              <a:t>How well do they justify</a:t>
            </a:r>
          </a:p>
          <a:p>
            <a:pPr lvl="1"/>
            <a:r>
              <a:rPr lang="en-US" dirty="0"/>
              <a:t>Design decisions?</a:t>
            </a:r>
          </a:p>
          <a:p>
            <a:pPr lvl="1"/>
            <a:r>
              <a:rPr lang="en-US" dirty="0"/>
              <a:t>Technical approach?</a:t>
            </a:r>
          </a:p>
          <a:p>
            <a:pPr lvl="1"/>
            <a:r>
              <a:rPr lang="en-US" dirty="0"/>
              <a:t>The problem itself?</a:t>
            </a:r>
          </a:p>
        </p:txBody>
      </p:sp>
    </p:spTree>
    <p:extLst>
      <p:ext uri="{BB962C8B-B14F-4D97-AF65-F5344CB8AC3E}">
        <p14:creationId xmlns:p14="http://schemas.microsoft.com/office/powerpoint/2010/main" val="17538380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C2A51-5F41-8547-940F-366D20EBC0D1}"/>
              </a:ext>
            </a:extLst>
          </p:cNvPr>
          <p:cNvSpPr>
            <a:spLocks noGrp="1"/>
          </p:cNvSpPr>
          <p:nvPr>
            <p:ph type="title"/>
          </p:nvPr>
        </p:nvSpPr>
        <p:spPr/>
        <p:txBody>
          <a:bodyPr/>
          <a:lstStyle/>
          <a:p>
            <a:r>
              <a:rPr lang="en-US" dirty="0"/>
              <a:t>Experiments</a:t>
            </a:r>
          </a:p>
        </p:txBody>
      </p:sp>
      <p:sp>
        <p:nvSpPr>
          <p:cNvPr id="3" name="Content Placeholder 2">
            <a:extLst>
              <a:ext uri="{FF2B5EF4-FFF2-40B4-BE49-F238E27FC236}">
                <a16:creationId xmlns:a16="http://schemas.microsoft.com/office/drawing/2014/main" id="{B1391725-F76F-3F44-99E5-0FF21B731001}"/>
              </a:ext>
            </a:extLst>
          </p:cNvPr>
          <p:cNvSpPr>
            <a:spLocks noGrp="1"/>
          </p:cNvSpPr>
          <p:nvPr>
            <p:ph idx="1"/>
          </p:nvPr>
        </p:nvSpPr>
        <p:spPr/>
        <p:txBody>
          <a:bodyPr/>
          <a:lstStyle/>
          <a:p>
            <a:r>
              <a:rPr lang="en-US" dirty="0"/>
              <a:t>What SHOULD have been done?</a:t>
            </a:r>
          </a:p>
          <a:p>
            <a:r>
              <a:rPr lang="en-US" dirty="0"/>
              <a:t>How should it be measured?</a:t>
            </a:r>
          </a:p>
        </p:txBody>
      </p:sp>
    </p:spTree>
    <p:extLst>
      <p:ext uri="{BB962C8B-B14F-4D97-AF65-F5344CB8AC3E}">
        <p14:creationId xmlns:p14="http://schemas.microsoft.com/office/powerpoint/2010/main" val="1931958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CC9E6-8A47-ED48-B9BC-373A98AE2768}"/>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CFCF02E9-BFBD-534B-B047-85847677D23B}"/>
              </a:ext>
            </a:extLst>
          </p:cNvPr>
          <p:cNvPicPr>
            <a:picLocks noGrp="1" noChangeAspect="1"/>
          </p:cNvPicPr>
          <p:nvPr>
            <p:ph idx="1"/>
          </p:nvPr>
        </p:nvPicPr>
        <p:blipFill>
          <a:blip r:embed="rId2"/>
          <a:stretch>
            <a:fillRect/>
          </a:stretch>
        </p:blipFill>
        <p:spPr>
          <a:xfrm>
            <a:off x="838200" y="1975032"/>
            <a:ext cx="10515600" cy="4052523"/>
          </a:xfrm>
          <a:prstGeom prst="rect">
            <a:avLst/>
          </a:prstGeom>
        </p:spPr>
      </p:pic>
    </p:spTree>
    <p:extLst>
      <p:ext uri="{BB962C8B-B14F-4D97-AF65-F5344CB8AC3E}">
        <p14:creationId xmlns:p14="http://schemas.microsoft.com/office/powerpoint/2010/main" val="3734498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D220D-DDAA-4542-B610-1D65312B21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28CB1C-2236-4949-B018-874F01A7953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2D139F2-C7FB-5B47-BF76-60DA1EBBB0AB}"/>
              </a:ext>
            </a:extLst>
          </p:cNvPr>
          <p:cNvPicPr>
            <a:picLocks noChangeAspect="1"/>
          </p:cNvPicPr>
          <p:nvPr/>
        </p:nvPicPr>
        <p:blipFill>
          <a:blip r:embed="rId2"/>
          <a:stretch>
            <a:fillRect/>
          </a:stretch>
        </p:blipFill>
        <p:spPr>
          <a:xfrm>
            <a:off x="0" y="2562616"/>
            <a:ext cx="12192000" cy="1732767"/>
          </a:xfrm>
          <a:prstGeom prst="rect">
            <a:avLst/>
          </a:prstGeom>
        </p:spPr>
      </p:pic>
    </p:spTree>
    <p:extLst>
      <p:ext uri="{BB962C8B-B14F-4D97-AF65-F5344CB8AC3E}">
        <p14:creationId xmlns:p14="http://schemas.microsoft.com/office/powerpoint/2010/main" val="8291714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ACE77-B5C8-964F-9A4D-1B12B37549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E2F98FB-207F-8C40-A2BF-E2831D78EAF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0BF8ECE-AB15-9E4C-AF09-E8CA58937B33}"/>
              </a:ext>
            </a:extLst>
          </p:cNvPr>
          <p:cNvPicPr>
            <a:picLocks noChangeAspect="1"/>
          </p:cNvPicPr>
          <p:nvPr/>
        </p:nvPicPr>
        <p:blipFill>
          <a:blip r:embed="rId2"/>
          <a:stretch>
            <a:fillRect/>
          </a:stretch>
        </p:blipFill>
        <p:spPr>
          <a:xfrm>
            <a:off x="0" y="2317346"/>
            <a:ext cx="12192000" cy="2223308"/>
          </a:xfrm>
          <a:prstGeom prst="rect">
            <a:avLst/>
          </a:prstGeom>
        </p:spPr>
      </p:pic>
    </p:spTree>
    <p:extLst>
      <p:ext uri="{BB962C8B-B14F-4D97-AF65-F5344CB8AC3E}">
        <p14:creationId xmlns:p14="http://schemas.microsoft.com/office/powerpoint/2010/main" val="30595596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9E3B0-63C4-D14F-A8BD-B0A4D37EC42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B9C0258-2F9E-A04E-868F-C264EA422AA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C5D36B3-F8E4-9E4C-BFA4-640D3863F7DD}"/>
              </a:ext>
            </a:extLst>
          </p:cNvPr>
          <p:cNvPicPr>
            <a:picLocks noChangeAspect="1"/>
          </p:cNvPicPr>
          <p:nvPr/>
        </p:nvPicPr>
        <p:blipFill>
          <a:blip r:embed="rId2"/>
          <a:stretch>
            <a:fillRect/>
          </a:stretch>
        </p:blipFill>
        <p:spPr>
          <a:xfrm>
            <a:off x="0" y="2734718"/>
            <a:ext cx="12192000" cy="1388563"/>
          </a:xfrm>
          <a:prstGeom prst="rect">
            <a:avLst/>
          </a:prstGeom>
        </p:spPr>
      </p:pic>
    </p:spTree>
    <p:extLst>
      <p:ext uri="{BB962C8B-B14F-4D97-AF65-F5344CB8AC3E}">
        <p14:creationId xmlns:p14="http://schemas.microsoft.com/office/powerpoint/2010/main" val="774877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9</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Data Models</a:t>
            </a:r>
          </a:p>
        </p:txBody>
      </p:sp>
    </p:spTree>
    <p:extLst>
      <p:ext uri="{BB962C8B-B14F-4D97-AF65-F5344CB8AC3E}">
        <p14:creationId xmlns:p14="http://schemas.microsoft.com/office/powerpoint/2010/main" val="20595965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2</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Tasks</a:t>
            </a:r>
          </a:p>
        </p:txBody>
      </p:sp>
    </p:spTree>
    <p:extLst>
      <p:ext uri="{BB962C8B-B14F-4D97-AF65-F5344CB8AC3E}">
        <p14:creationId xmlns:p14="http://schemas.microsoft.com/office/powerpoint/2010/main" val="19390260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1342907" y="1440764"/>
            <a:ext cx="9506186" cy="2262158"/>
          </a:xfrm>
          <a:prstGeom prst="rect">
            <a:avLst/>
          </a:prstGeom>
          <a:noFill/>
        </p:spPr>
        <p:txBody>
          <a:bodyPr wrap="square" rtlCol="0">
            <a:spAutoFit/>
          </a:bodyPr>
          <a:lstStyle/>
          <a:p>
            <a:pPr marL="0" indent="0" algn="l">
              <a:buNone/>
            </a:pPr>
            <a:r>
              <a:rPr lang="en-US" sz="3200" dirty="0">
                <a:cs typeface="Arial" panose="020B0604020202020204" pitchFamily="34" charset="0"/>
              </a:rPr>
              <a:t>D</a:t>
            </a:r>
            <a:r>
              <a:rPr lang="en-US" sz="3200" dirty="0">
                <a:latin typeface="Avenir Next" panose="020B0503020202020204" pitchFamily="34" charset="0"/>
                <a:cs typeface="Arial" panose="020B0604020202020204" pitchFamily="34" charset="0"/>
              </a:rPr>
              <a:t>iscussion prompt</a:t>
            </a:r>
            <a:r>
              <a:rPr lang="en-US" sz="3200" dirty="0">
                <a:cs typeface="Arial" panose="020B0604020202020204" pitchFamily="34" charset="0"/>
              </a:rPr>
              <a:t>:</a:t>
            </a:r>
          </a:p>
          <a:p>
            <a:pPr marL="514350" indent="-514350" algn="l">
              <a:buAutoNum type="arabicPeriod"/>
            </a:pPr>
            <a:endParaRPr lang="en-US" sz="3200" dirty="0">
              <a:cs typeface="Arial" panose="020B0604020202020204" pitchFamily="34" charset="0"/>
            </a:endParaRPr>
          </a:p>
          <a:p>
            <a:pPr marL="0" indent="0" algn="l">
              <a:buNone/>
            </a:pPr>
            <a:endParaRPr lang="en-US" sz="3200" dirty="0">
              <a:cs typeface="Arial" panose="020B0604020202020204" pitchFamily="34" charset="0"/>
            </a:endParaRPr>
          </a:p>
          <a:p>
            <a:pPr marL="0" indent="0" algn="l">
              <a:buNone/>
            </a:pPr>
            <a:r>
              <a:rPr lang="en-US" sz="3200" dirty="0">
                <a:cs typeface="Arial" panose="020B0604020202020204" pitchFamily="34" charset="0"/>
              </a:rPr>
              <a:t>	Recent book that you find memorable</a:t>
            </a:r>
          </a:p>
        </p:txBody>
      </p:sp>
    </p:spTree>
    <p:extLst>
      <p:ext uri="{BB962C8B-B14F-4D97-AF65-F5344CB8AC3E}">
        <p14:creationId xmlns:p14="http://schemas.microsoft.com/office/powerpoint/2010/main" val="36304949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iorgia Lupi and Kaki King — Bruises: The Data We Don’t See">
            <a:extLst>
              <a:ext uri="{FF2B5EF4-FFF2-40B4-BE49-F238E27FC236}">
                <a16:creationId xmlns:a16="http://schemas.microsoft.com/office/drawing/2014/main" id="{29E2E84D-1804-244A-B766-0350CF896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3235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ED173F-14B9-F240-92D4-3A0105A43A1E}"/>
              </a:ext>
            </a:extLst>
          </p:cNvPr>
          <p:cNvPicPr>
            <a:picLocks noChangeAspect="1"/>
          </p:cNvPicPr>
          <p:nvPr/>
        </p:nvPicPr>
        <p:blipFill>
          <a:blip r:embed="rId2"/>
          <a:stretch>
            <a:fillRect/>
          </a:stretch>
        </p:blipFill>
        <p:spPr>
          <a:xfrm>
            <a:off x="1434094" y="146093"/>
            <a:ext cx="9323812" cy="6565814"/>
          </a:xfrm>
          <a:prstGeom prst="rect">
            <a:avLst/>
          </a:prstGeom>
        </p:spPr>
      </p:pic>
    </p:spTree>
    <p:extLst>
      <p:ext uri="{BB962C8B-B14F-4D97-AF65-F5344CB8AC3E}">
        <p14:creationId xmlns:p14="http://schemas.microsoft.com/office/powerpoint/2010/main" val="19582600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607B82-F146-154D-9EAF-2723DAAA0557}"/>
              </a:ext>
            </a:extLst>
          </p:cNvPr>
          <p:cNvPicPr>
            <a:picLocks noChangeAspect="1"/>
          </p:cNvPicPr>
          <p:nvPr/>
        </p:nvPicPr>
        <p:blipFill>
          <a:blip r:embed="rId2"/>
          <a:stretch>
            <a:fillRect/>
          </a:stretch>
        </p:blipFill>
        <p:spPr>
          <a:xfrm>
            <a:off x="526956" y="543938"/>
            <a:ext cx="11138088" cy="5770124"/>
          </a:xfrm>
          <a:prstGeom prst="rect">
            <a:avLst/>
          </a:prstGeom>
        </p:spPr>
      </p:pic>
    </p:spTree>
    <p:extLst>
      <p:ext uri="{BB962C8B-B14F-4D97-AF65-F5344CB8AC3E}">
        <p14:creationId xmlns:p14="http://schemas.microsoft.com/office/powerpoint/2010/main" val="493780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r>
              <a:rPr lang="en-US" dirty="0"/>
              <a:t>Groups of 4:</a:t>
            </a:r>
          </a:p>
          <a:p>
            <a:pPr marL="0" indent="0">
              <a:buNone/>
            </a:pPr>
            <a:endParaRPr lang="en-US" dirty="0"/>
          </a:p>
          <a:p>
            <a:pPr marL="0" indent="0">
              <a:buNone/>
            </a:pPr>
            <a:r>
              <a:rPr lang="en-US" dirty="0"/>
              <a:t>You back-fitted task descriptions from a visualization.   Discuss your process, what made it easy/difficult, and reflect on the applicability of the task typology.</a:t>
            </a:r>
          </a:p>
          <a:p>
            <a:pPr marL="0" indent="0">
              <a:buNone/>
            </a:pPr>
            <a:endParaRPr lang="en-US" dirty="0"/>
          </a:p>
          <a:p>
            <a:pPr marL="0" indent="0">
              <a:buNone/>
            </a:pPr>
            <a:r>
              <a:rPr lang="en-US" dirty="0"/>
              <a:t>Bonus, choose a visualization and task to share with the </a:t>
            </a:r>
            <a:r>
              <a:rPr lang="en-US"/>
              <a:t>class. </a:t>
            </a:r>
            <a:r>
              <a:rPr lang="en-US" dirty="0"/>
              <a:t>(connect to zoom, share screen)</a:t>
            </a:r>
          </a:p>
        </p:txBody>
      </p:sp>
    </p:spTree>
    <p:extLst>
      <p:ext uri="{BB962C8B-B14F-4D97-AF65-F5344CB8AC3E}">
        <p14:creationId xmlns:p14="http://schemas.microsoft.com/office/powerpoint/2010/main" val="12278421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a:p>
            <a:pPr marL="0" indent="0" algn="ctr">
              <a:buNone/>
            </a:pPr>
            <a:r>
              <a:rPr lang="en-US" dirty="0"/>
              <a:t>A quick thanks or follow up </a:t>
            </a:r>
          </a:p>
          <a:p>
            <a:pPr marL="0" indent="0" algn="ctr">
              <a:buNone/>
            </a:pPr>
            <a:r>
              <a:rPr lang="en-US" dirty="0"/>
              <a:t>is great</a:t>
            </a:r>
          </a:p>
        </p:txBody>
      </p:sp>
      <p:pic>
        <p:nvPicPr>
          <p:cNvPr id="4" name="Picture 3">
            <a:extLst>
              <a:ext uri="{FF2B5EF4-FFF2-40B4-BE49-F238E27FC236}">
                <a16:creationId xmlns:a16="http://schemas.microsoft.com/office/drawing/2014/main" id="{05C0726D-87FF-A442-85F3-4CBC0416282B}"/>
              </a:ext>
            </a:extLst>
          </p:cNvPr>
          <p:cNvPicPr>
            <a:picLocks noChangeAspect="1"/>
          </p:cNvPicPr>
          <p:nvPr/>
        </p:nvPicPr>
        <p:blipFill>
          <a:blip r:embed="rId2"/>
          <a:stretch>
            <a:fillRect/>
          </a:stretch>
        </p:blipFill>
        <p:spPr>
          <a:xfrm>
            <a:off x="5754987" y="381000"/>
            <a:ext cx="6096000" cy="6096000"/>
          </a:xfrm>
          <a:prstGeom prst="rect">
            <a:avLst/>
          </a:prstGeom>
        </p:spPr>
      </p:pic>
    </p:spTree>
    <p:extLst>
      <p:ext uri="{BB962C8B-B14F-4D97-AF65-F5344CB8AC3E}">
        <p14:creationId xmlns:p14="http://schemas.microsoft.com/office/powerpoint/2010/main" val="1626276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r>
              <a:rPr lang="en-US" dirty="0"/>
              <a:t>Groups of 4:</a:t>
            </a:r>
          </a:p>
          <a:p>
            <a:pPr marL="0" indent="0">
              <a:buNone/>
            </a:pPr>
            <a:endParaRPr lang="en-US" dirty="0"/>
          </a:p>
          <a:p>
            <a:pPr marL="0" indent="0">
              <a:buNone/>
            </a:pPr>
            <a:r>
              <a:rPr lang="en-US" dirty="0"/>
              <a:t>Discuss and share the visualization and task description you created in the review.</a:t>
            </a:r>
          </a:p>
          <a:p>
            <a:pPr marL="0" indent="0">
              <a:buNone/>
            </a:pPr>
            <a:endParaRPr lang="en-US" dirty="0"/>
          </a:p>
          <a:p>
            <a:pPr marL="0" indent="0">
              <a:buNone/>
            </a:pPr>
            <a:r>
              <a:rPr lang="en-US" dirty="0"/>
              <a:t>Choose one that notetaker will share with the class</a:t>
            </a:r>
          </a:p>
          <a:p>
            <a:pPr marL="0" indent="0">
              <a:buNone/>
            </a:pPr>
            <a:r>
              <a:rPr lang="en-US" dirty="0"/>
              <a:t> (connect to zoom, share screen)</a:t>
            </a:r>
          </a:p>
        </p:txBody>
      </p:sp>
    </p:spTree>
    <p:extLst>
      <p:ext uri="{BB962C8B-B14F-4D97-AF65-F5344CB8AC3E}">
        <p14:creationId xmlns:p14="http://schemas.microsoft.com/office/powerpoint/2010/main" val="15002766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FA32-B6FA-F24A-B87B-F4CDAB727ACC}"/>
              </a:ext>
            </a:extLst>
          </p:cNvPr>
          <p:cNvSpPr>
            <a:spLocks noGrp="1"/>
          </p:cNvSpPr>
          <p:nvPr>
            <p:ph type="title"/>
          </p:nvPr>
        </p:nvSpPr>
        <p:spPr/>
        <p:txBody>
          <a:bodyPr/>
          <a:lstStyle/>
          <a:p>
            <a:r>
              <a:rPr lang="en-US" dirty="0"/>
              <a:t>TODOs</a:t>
            </a:r>
          </a:p>
        </p:txBody>
      </p:sp>
      <p:sp>
        <p:nvSpPr>
          <p:cNvPr id="3" name="Content Placeholder 2">
            <a:extLst>
              <a:ext uri="{FF2B5EF4-FFF2-40B4-BE49-F238E27FC236}">
                <a16:creationId xmlns:a16="http://schemas.microsoft.com/office/drawing/2014/main" id="{50A01FCC-F862-1E4C-8E17-5EBD6B1F60CD}"/>
              </a:ext>
            </a:extLst>
          </p:cNvPr>
          <p:cNvSpPr>
            <a:spLocks noGrp="1"/>
          </p:cNvSpPr>
          <p:nvPr>
            <p:ph idx="1"/>
          </p:nvPr>
        </p:nvSpPr>
        <p:spPr/>
        <p:txBody>
          <a:bodyPr/>
          <a:lstStyle/>
          <a:p>
            <a:pPr marL="0" indent="0">
              <a:buNone/>
            </a:pPr>
            <a:r>
              <a:rPr lang="en-US" dirty="0"/>
              <a:t>A1!!</a:t>
            </a:r>
          </a:p>
        </p:txBody>
      </p:sp>
    </p:spTree>
    <p:extLst>
      <p:ext uri="{BB962C8B-B14F-4D97-AF65-F5344CB8AC3E}">
        <p14:creationId xmlns:p14="http://schemas.microsoft.com/office/powerpoint/2010/main" val="140532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normAutofit fontScale="92500" lnSpcReduction="20000"/>
          </a:bodyPr>
          <a:lstStyle/>
          <a:p>
            <a:pPr marL="0" indent="0">
              <a:buNone/>
            </a:pPr>
            <a:r>
              <a:rPr lang="en-US" dirty="0"/>
              <a:t>Check-ins this week</a:t>
            </a:r>
          </a:p>
          <a:p>
            <a:pPr marL="0" indent="0">
              <a:buNone/>
            </a:pPr>
            <a:r>
              <a:rPr lang="en-US" dirty="0"/>
              <a:t>Shifting to data processing topics</a:t>
            </a:r>
          </a:p>
          <a:p>
            <a:pPr marL="0" indent="0">
              <a:buNone/>
            </a:pPr>
            <a:r>
              <a:rPr lang="en-US" dirty="0"/>
              <a:t>Midterm reviews</a:t>
            </a:r>
          </a:p>
          <a:p>
            <a:pPr marL="0" indent="0">
              <a:buNone/>
            </a:pPr>
            <a:r>
              <a:rPr lang="en-US" dirty="0"/>
              <a:t>Review “grades” out tomorrow</a:t>
            </a:r>
          </a:p>
        </p:txBody>
      </p:sp>
      <p:pic>
        <p:nvPicPr>
          <p:cNvPr id="5" name="Picture 4">
            <a:extLst>
              <a:ext uri="{FF2B5EF4-FFF2-40B4-BE49-F238E27FC236}">
                <a16:creationId xmlns:a16="http://schemas.microsoft.com/office/drawing/2014/main" id="{D6C7B42E-3D87-8D46-B948-1655195A4682}"/>
              </a:ext>
            </a:extLst>
          </p:cNvPr>
          <p:cNvPicPr>
            <a:picLocks noChangeAspect="1"/>
          </p:cNvPicPr>
          <p:nvPr/>
        </p:nvPicPr>
        <p:blipFill>
          <a:blip r:embed="rId2"/>
          <a:stretch>
            <a:fillRect/>
          </a:stretch>
        </p:blipFill>
        <p:spPr>
          <a:xfrm>
            <a:off x="0" y="3558012"/>
            <a:ext cx="12192000" cy="3543523"/>
          </a:xfrm>
          <a:prstGeom prst="rect">
            <a:avLst/>
          </a:prstGeom>
        </p:spPr>
      </p:pic>
      <p:sp>
        <p:nvSpPr>
          <p:cNvPr id="6" name="Right Arrow 5">
            <a:extLst>
              <a:ext uri="{FF2B5EF4-FFF2-40B4-BE49-F238E27FC236}">
                <a16:creationId xmlns:a16="http://schemas.microsoft.com/office/drawing/2014/main" id="{786D374D-82A7-3548-9E6D-5171F2B5D3A4}"/>
              </a:ext>
            </a:extLst>
          </p:cNvPr>
          <p:cNvSpPr/>
          <p:nvPr/>
        </p:nvSpPr>
        <p:spPr>
          <a:xfrm rot="1033717">
            <a:off x="9146687" y="5337182"/>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652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dirty="0" smtClean="0">
            <a:latin typeface="Avenir Next" panose="020B0503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11058</TotalTime>
  <Words>2007</Words>
  <Application>Microsoft Macintosh PowerPoint</Application>
  <PresentationFormat>Widescreen</PresentationFormat>
  <Paragraphs>421</Paragraphs>
  <Slides>88</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88</vt:i4>
      </vt:variant>
    </vt:vector>
  </HeadingPairs>
  <TitlesOfParts>
    <vt:vector size="96" baseType="lpstr">
      <vt:lpstr>Arial</vt:lpstr>
      <vt:lpstr>Avenir Book</vt:lpstr>
      <vt:lpstr>Avenir Next</vt:lpstr>
      <vt:lpstr>Calibri</vt:lpstr>
      <vt:lpstr>Gill Sans</vt:lpstr>
      <vt:lpstr>Gill Sans MT</vt:lpstr>
      <vt:lpstr>Open Sans</vt:lpstr>
      <vt:lpstr>Office Theme</vt:lpstr>
      <vt:lpstr>PowerPoint Presentation</vt:lpstr>
      <vt:lpstr>Class 10</vt:lpstr>
      <vt:lpstr>Logistics</vt:lpstr>
      <vt:lpstr>Leo Zhicheng Liu</vt:lpstr>
      <vt:lpstr>Each group assigns notetaker</vt:lpstr>
      <vt:lpstr>PowerPoint Presentation</vt:lpstr>
      <vt:lpstr>Each group assigns notetaker</vt:lpstr>
      <vt:lpstr>Class 9</vt:lpstr>
      <vt:lpstr>Logistics</vt:lpstr>
      <vt:lpstr>Each group assigns notetaker</vt:lpstr>
      <vt:lpstr>PowerPoint Presentation</vt:lpstr>
      <vt:lpstr>Each group assigns notetaker</vt:lpstr>
      <vt:lpstr>Class 8</vt:lpstr>
      <vt:lpstr>PowerPoint Presentation</vt:lpstr>
      <vt:lpstr>Logistics</vt:lpstr>
      <vt:lpstr>Each group assigns notetaker</vt:lpstr>
      <vt:lpstr>PowerPoint Presentation</vt:lpstr>
      <vt:lpstr>Each group assigns notetaker</vt:lpstr>
      <vt:lpstr>Class 7</vt:lpstr>
      <vt:lpstr>PowerPoint Presentation</vt:lpstr>
      <vt:lpstr>Logistics</vt:lpstr>
      <vt:lpstr>Each group assigns notetaker</vt:lpstr>
      <vt:lpstr>PowerPoint Presentation</vt:lpstr>
      <vt:lpstr>Each group assigns notetaker</vt:lpstr>
      <vt:lpstr>Class 6</vt:lpstr>
      <vt:lpstr>PowerPoint Presentation</vt:lpstr>
      <vt:lpstr>CS Distinguished Lecture</vt:lpstr>
      <vt:lpstr>Logistics</vt:lpstr>
      <vt:lpstr>Eirik Bakke: Spreadsheets</vt:lpstr>
      <vt:lpstr>Leo Meyerov: Graph Analytics via GPU</vt:lpstr>
      <vt:lpstr>A2</vt:lpstr>
      <vt:lpstr>Bridging Ideas and Reality</vt:lpstr>
      <vt:lpstr>Overview. Research Project 50%</vt:lpstr>
      <vt:lpstr>Overview. Research Project 50%</vt:lpstr>
      <vt:lpstr>PowerPoint Presentation</vt:lpstr>
      <vt:lpstr>Each group assigns notetaker</vt:lpstr>
      <vt:lpstr>PowerPoint Presentation</vt:lpstr>
      <vt:lpstr>Each group assigns notetaker</vt:lpstr>
      <vt:lpstr>Class 5</vt:lpstr>
      <vt:lpstr>PowerPoint Presentation</vt:lpstr>
      <vt:lpstr>Logistics</vt:lpstr>
      <vt:lpstr>Projects</vt:lpstr>
      <vt:lpstr>Today</vt:lpstr>
      <vt:lpstr>PowerPoint Presentation</vt:lpstr>
      <vt:lpstr>Adding Synthetic Noise</vt:lpstr>
      <vt:lpstr>Task: Pick the Original</vt:lpstr>
      <vt:lpstr>PowerPoint Presentation</vt:lpstr>
      <vt:lpstr>Pick the Original</vt:lpstr>
      <vt:lpstr>Pick the Original</vt:lpstr>
      <vt:lpstr>Pick the Original</vt:lpstr>
      <vt:lpstr>Pick The Signal</vt:lpstr>
      <vt:lpstr>Pick The Signal</vt:lpstr>
      <vt:lpstr>Each group assigns notetaker</vt:lpstr>
      <vt:lpstr>PowerPoint Presentation</vt:lpstr>
      <vt:lpstr>Each group assigns notetaker</vt:lpstr>
      <vt:lpstr>PowerPoint Presentation</vt:lpstr>
      <vt:lpstr>PowerPoint Presentation</vt:lpstr>
      <vt:lpstr>PowerPoint Presentation</vt:lpstr>
      <vt:lpstr>Class 4</vt:lpstr>
      <vt:lpstr>PowerPoint Presentation</vt:lpstr>
      <vt:lpstr>Logistics</vt:lpstr>
      <vt:lpstr>Each group assigns notetaker</vt:lpstr>
      <vt:lpstr>PowerPoint Presentation</vt:lpstr>
      <vt:lpstr>Each group assigns notetaker</vt:lpstr>
      <vt:lpstr>PowerPoint Presentation</vt:lpstr>
      <vt:lpstr>PowerPoint Presentation</vt:lpstr>
      <vt:lpstr>Class 3</vt:lpstr>
      <vt:lpstr>PowerPoint Presentation</vt:lpstr>
      <vt:lpstr>Logistics</vt:lpstr>
      <vt:lpstr>Each group assigns notetaker</vt:lpstr>
      <vt:lpstr>PowerPoint Presentation</vt:lpstr>
      <vt:lpstr>Each group assigns notetaker</vt:lpstr>
      <vt:lpstr>Technique</vt:lpstr>
      <vt:lpstr>Comunication</vt:lpstr>
      <vt:lpstr>Experiments</vt:lpstr>
      <vt:lpstr>PowerPoint Presentation</vt:lpstr>
      <vt:lpstr>PowerPoint Presentation</vt:lpstr>
      <vt:lpstr>PowerPoint Presentation</vt:lpstr>
      <vt:lpstr>PowerPoint Presentation</vt:lpstr>
      <vt:lpstr>Class 2</vt:lpstr>
      <vt:lpstr>PowerPoint Presentation</vt:lpstr>
      <vt:lpstr>PowerPoint Presentation</vt:lpstr>
      <vt:lpstr>PowerPoint Presentation</vt:lpstr>
      <vt:lpstr>PowerPoint Presentation</vt:lpstr>
      <vt:lpstr>Each group assigns notetaker</vt:lpstr>
      <vt:lpstr>PowerPoint Presentation</vt:lpstr>
      <vt:lpstr>Each group assigns notetaker</vt:lpstr>
      <vt:lpstr>TODOs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Setup</dc:title>
  <dc:creator>Microsoft Office User</dc:creator>
  <cp:lastModifiedBy>Microsoft Office User</cp:lastModifiedBy>
  <cp:revision>326</cp:revision>
  <dcterms:created xsi:type="dcterms:W3CDTF">2020-09-08T14:06:51Z</dcterms:created>
  <dcterms:modified xsi:type="dcterms:W3CDTF">2021-10-13T02:30:52Z</dcterms:modified>
</cp:coreProperties>
</file>